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0" r:id="rId2"/>
    <p:sldMasterId id="2147483661" r:id="rId3"/>
    <p:sldMasterId id="2147483663" r:id="rId4"/>
    <p:sldMasterId id="2147483664" r:id="rId5"/>
    <p:sldMasterId id="2147483665" r:id="rId6"/>
  </p:sldMasterIdLst>
  <p:notesMasterIdLst>
    <p:notesMasterId r:id="rId121"/>
  </p:notesMasterIdLst>
  <p:handoutMasterIdLst>
    <p:handoutMasterId r:id="rId122"/>
  </p:handoutMasterIdLst>
  <p:sldIdLst>
    <p:sldId id="921" r:id="rId7"/>
    <p:sldId id="753" r:id="rId8"/>
    <p:sldId id="803" r:id="rId9"/>
    <p:sldId id="755" r:id="rId10"/>
    <p:sldId id="804" r:id="rId11"/>
    <p:sldId id="756" r:id="rId12"/>
    <p:sldId id="805" r:id="rId13"/>
    <p:sldId id="956" r:id="rId14"/>
    <p:sldId id="957" r:id="rId15"/>
    <p:sldId id="1023" r:id="rId16"/>
    <p:sldId id="992" r:id="rId17"/>
    <p:sldId id="958" r:id="rId18"/>
    <p:sldId id="959" r:id="rId19"/>
    <p:sldId id="843" r:id="rId20"/>
    <p:sldId id="980" r:id="rId21"/>
    <p:sldId id="830" r:id="rId22"/>
    <p:sldId id="837" r:id="rId23"/>
    <p:sldId id="812" r:id="rId24"/>
    <p:sldId id="838" r:id="rId25"/>
    <p:sldId id="814" r:id="rId26"/>
    <p:sldId id="815" r:id="rId27"/>
    <p:sldId id="816" r:id="rId28"/>
    <p:sldId id="961" r:id="rId29"/>
    <p:sldId id="969" r:id="rId30"/>
    <p:sldId id="844" r:id="rId31"/>
    <p:sldId id="960" r:id="rId32"/>
    <p:sldId id="1035" r:id="rId33"/>
    <p:sldId id="941" r:id="rId34"/>
    <p:sldId id="817" r:id="rId35"/>
    <p:sldId id="819" r:id="rId36"/>
    <p:sldId id="855" r:id="rId37"/>
    <p:sldId id="858" r:id="rId38"/>
    <p:sldId id="859" r:id="rId39"/>
    <p:sldId id="860" r:id="rId40"/>
    <p:sldId id="993" r:id="rId41"/>
    <p:sldId id="861" r:id="rId42"/>
    <p:sldId id="862" r:id="rId43"/>
    <p:sldId id="962" r:id="rId44"/>
    <p:sldId id="863" r:id="rId45"/>
    <p:sldId id="864" r:id="rId46"/>
    <p:sldId id="995" r:id="rId47"/>
    <p:sldId id="994" r:id="rId48"/>
    <p:sldId id="866" r:id="rId49"/>
    <p:sldId id="996" r:id="rId50"/>
    <p:sldId id="997" r:id="rId51"/>
    <p:sldId id="998" r:id="rId52"/>
    <p:sldId id="867" r:id="rId53"/>
    <p:sldId id="1000" r:id="rId54"/>
    <p:sldId id="1001" r:id="rId55"/>
    <p:sldId id="868" r:id="rId56"/>
    <p:sldId id="970" r:id="rId57"/>
    <p:sldId id="869" r:id="rId58"/>
    <p:sldId id="870" r:id="rId59"/>
    <p:sldId id="871" r:id="rId60"/>
    <p:sldId id="872" r:id="rId61"/>
    <p:sldId id="873" r:id="rId62"/>
    <p:sldId id="874" r:id="rId63"/>
    <p:sldId id="875" r:id="rId64"/>
    <p:sldId id="877" r:id="rId65"/>
    <p:sldId id="878" r:id="rId66"/>
    <p:sldId id="879" r:id="rId67"/>
    <p:sldId id="1002" r:id="rId68"/>
    <p:sldId id="880" r:id="rId69"/>
    <p:sldId id="881" r:id="rId70"/>
    <p:sldId id="882" r:id="rId71"/>
    <p:sldId id="883" r:id="rId72"/>
    <p:sldId id="1003" r:id="rId73"/>
    <p:sldId id="1004" r:id="rId74"/>
    <p:sldId id="884" r:id="rId75"/>
    <p:sldId id="1006" r:id="rId76"/>
    <p:sldId id="885" r:id="rId77"/>
    <p:sldId id="886" r:id="rId78"/>
    <p:sldId id="887" r:id="rId79"/>
    <p:sldId id="888" r:id="rId80"/>
    <p:sldId id="889" r:id="rId81"/>
    <p:sldId id="1028" r:id="rId82"/>
    <p:sldId id="890" r:id="rId83"/>
    <p:sldId id="891" r:id="rId84"/>
    <p:sldId id="1007" r:id="rId85"/>
    <p:sldId id="1008" r:id="rId86"/>
    <p:sldId id="1025" r:id="rId87"/>
    <p:sldId id="1026" r:id="rId88"/>
    <p:sldId id="893" r:id="rId89"/>
    <p:sldId id="894" r:id="rId90"/>
    <p:sldId id="1010" r:id="rId91"/>
    <p:sldId id="895" r:id="rId92"/>
    <p:sldId id="896" r:id="rId93"/>
    <p:sldId id="897" r:id="rId94"/>
    <p:sldId id="898" r:id="rId95"/>
    <p:sldId id="899" r:id="rId96"/>
    <p:sldId id="900" r:id="rId97"/>
    <p:sldId id="901" r:id="rId98"/>
    <p:sldId id="902" r:id="rId99"/>
    <p:sldId id="903" r:id="rId100"/>
    <p:sldId id="904" r:id="rId101"/>
    <p:sldId id="1027" r:id="rId102"/>
    <p:sldId id="905" r:id="rId103"/>
    <p:sldId id="906" r:id="rId104"/>
    <p:sldId id="907" r:id="rId105"/>
    <p:sldId id="908" r:id="rId106"/>
    <p:sldId id="949" r:id="rId107"/>
    <p:sldId id="909" r:id="rId108"/>
    <p:sldId id="910" r:id="rId109"/>
    <p:sldId id="1012" r:id="rId110"/>
    <p:sldId id="912" r:id="rId111"/>
    <p:sldId id="913" r:id="rId112"/>
    <p:sldId id="915" r:id="rId113"/>
    <p:sldId id="916" r:id="rId114"/>
    <p:sldId id="917" r:id="rId115"/>
    <p:sldId id="981" r:id="rId116"/>
    <p:sldId id="918" r:id="rId117"/>
    <p:sldId id="920" r:id="rId118"/>
    <p:sldId id="971" r:id="rId119"/>
    <p:sldId id="1029" r:id="rId120"/>
  </p:sldIdLst>
  <p:sldSz cx="9144000" cy="6858000" type="screen4x3"/>
  <p:notesSz cx="6858000" cy="94694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8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00"/>
    <a:srgbClr val="FFDCFE"/>
    <a:srgbClr val="FFDBFF"/>
    <a:srgbClr val="FF99FF"/>
    <a:srgbClr val="FFCCFF"/>
    <a:srgbClr val="996633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4933"/>
    </p:cViewPr>
  </p:sorterViewPr>
  <p:notesViewPr>
    <p:cSldViewPr>
      <p:cViewPr varScale="1">
        <p:scale>
          <a:sx n="32" d="100"/>
          <a:sy n="32" d="100"/>
        </p:scale>
        <p:origin x="-1190" y="-62"/>
      </p:cViewPr>
      <p:guideLst>
        <p:guide orient="horz" pos="298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viewProps" Target="view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31F7852-D3F0-61C9-6636-6B99EA4C8A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000" i="1">
                <a:latin typeface="Arial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92C75E5-066D-C176-F531-0709117D6C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000" i="1">
                <a:latin typeface="Arial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17A137B-12EF-ABBF-DB48-800F512FAC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96363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1" sz="1000" i="1">
                <a:latin typeface="Arial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37A75FC-10C9-31D3-3410-8A3B96A5A5E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996363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000" i="1">
                <a:latin typeface="Arial" panose="020B0604020202020204" pitchFamily="34" charset="0"/>
                <a:ea typeface="楷体_GB2312" pitchFamily="49" charset="-122"/>
              </a:defRPr>
            </a:lvl1pPr>
          </a:lstStyle>
          <a:p>
            <a:fld id="{AB95173B-E5C9-43A2-822B-15E7C0A973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6285D27-8A3C-E0F4-B2FE-66CD19D04D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 eaLnBrk="0" hangingPunct="0">
              <a:defRPr kumimoji="1" sz="1000" i="1">
                <a:latin typeface="Times New Roman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9E2E661-825F-3654-4527-1FF805DBE27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 eaLnBrk="0" hangingPunct="0">
              <a:defRPr kumimoji="1" sz="1000" i="1">
                <a:latin typeface="Times New Roman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4D7AD13-2C49-B032-F902-13D529C8A6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96363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 eaLnBrk="0" hangingPunct="0">
              <a:defRPr kumimoji="1" sz="1000" i="1">
                <a:latin typeface="Times New Roman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9F7B22E-730B-5C97-BAE4-D4F3CCF7C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996363"/>
            <a:ext cx="2971800" cy="473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 eaLnBrk="0" hangingPunct="0">
              <a:defRPr kumimoji="1" sz="1000" 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fld id="{B4A1649E-7619-4C0E-AFBE-D2BE0AB8B2C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D067C6-57CA-699B-3D11-CCE5C02661E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97388"/>
            <a:ext cx="5029200" cy="42624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notes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25959" name="Rectangle 7">
            <a:extLst>
              <a:ext uri="{FF2B5EF4-FFF2-40B4-BE49-F238E27FC236}">
                <a16:creationId xmlns:a16="http://schemas.microsoft.com/office/drawing/2014/main" id="{7F55DD1B-E35F-A7DB-40F5-7675416DB5D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069975" y="717550"/>
            <a:ext cx="4718050" cy="3536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5">
            <a:extLst>
              <a:ext uri="{FF2B5EF4-FFF2-40B4-BE49-F238E27FC236}">
                <a16:creationId xmlns:a16="http://schemas.microsoft.com/office/drawing/2014/main" id="{DAD4E19B-7A44-693C-0BF6-0D6023F0C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42600A4F-8869-45D6-8722-599D0C6E201E}" type="slidenum"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pPr/>
              <a:t>26</a:t>
            </a:fld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5FCB49B2-578B-2BCB-8304-87A7F84677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062038" y="709613"/>
            <a:ext cx="4735512" cy="3551237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5">
            <a:extLst>
              <a:ext uri="{FF2B5EF4-FFF2-40B4-BE49-F238E27FC236}">
                <a16:creationId xmlns:a16="http://schemas.microsoft.com/office/drawing/2014/main" id="{1FF6CDA9-23DC-7D9B-7CD8-B0B974939E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A5A61DDD-5DE4-461E-9D54-13AA8C49B3D6}" type="slidenum"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pPr/>
              <a:t>32</a:t>
            </a:fld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D32E98E-306D-B195-BDD2-2143ADF54C6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062038" y="709613"/>
            <a:ext cx="4735512" cy="355123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E73FDE15-714C-BCE1-0266-06F59BD7B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97388"/>
            <a:ext cx="5486400" cy="426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5">
            <a:extLst>
              <a:ext uri="{FF2B5EF4-FFF2-40B4-BE49-F238E27FC236}">
                <a16:creationId xmlns:a16="http://schemas.microsoft.com/office/drawing/2014/main" id="{E990FDE2-2758-A311-C675-333A78C07E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E48DF924-7156-491C-B297-221106E85A7D}" type="slidenum"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pPr/>
              <a:t>94</a:t>
            </a:fld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E22B8B7-87FF-489B-DF50-BD0C95223B1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062038" y="709613"/>
            <a:ext cx="4735512" cy="3551237"/>
          </a:xfrm>
          <a:ln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5">
            <a:extLst>
              <a:ext uri="{FF2B5EF4-FFF2-40B4-BE49-F238E27FC236}">
                <a16:creationId xmlns:a16="http://schemas.microsoft.com/office/drawing/2014/main" id="{5306D3AD-8447-8F22-A0C7-24EE02D58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fld id="{5229F472-FFA3-4AAC-B2B7-37B21405FC9F}" type="slidenum"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pPr/>
              <a:t>101</a:t>
            </a:fld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F8D42E0A-C7D3-0BD3-FA9A-85F08BFA03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062038" y="709613"/>
            <a:ext cx="4735512" cy="3551237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C561DE-674B-989B-35DC-79FD44D75B1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E1EF7CB1-7C96-14A5-337A-FBEFF675C72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8F352CB4-55D8-FAD2-4F71-A841D29E43C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9787DEF2-46EA-0AE4-7113-45E387464B3D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A280CF99-9D9C-3E59-379C-5C6311D4ABA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3C42463-B0E7-4BCA-A540-FA64D5679C49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660BCC93-46AB-B850-9967-0A29331B776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B857A01B-2CC3-3877-C299-C22B2444D0A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0613CE66-881D-0AE1-D502-CD730F8F595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304 h 1906"/>
                <a:gd name="T4" fmla="*/ 6225 w 5740"/>
                <a:gd name="T5" fmla="*/ 304 h 1906"/>
                <a:gd name="T6" fmla="*/ 6225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7005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7006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B695B28A-78A9-1B25-09A5-3299D00B95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97407A8-164B-C396-8BA4-E6F32E01E3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A2BC5B60-6A62-48A7-E529-B18C2BAE89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14638A9-A3EE-4AAE-9D13-6715F4B581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333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FEA15B-AFD3-8852-5A07-6477AC29A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E6832F-97D1-4001-BBBC-C946955787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3101BF-8FD0-4BB8-8491-63EF023F7F0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E23EDE94-83AC-3FEB-7D77-6AFC2EF6C64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83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F49981-9AC5-A509-F2E8-0A2C34B4E8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89A4E05-4359-EAA3-C76B-0E1F5F60AD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9C6A8-0B5D-4324-903B-3D2A8C8D7C6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D887D27-8EDA-E5D9-3962-21D8A2D6FAC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8932159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035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9214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872934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498846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581944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2163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198713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8379FE-75A6-22EC-4FE2-372B705739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80BA92-3669-BC8B-6E80-3BB66C5343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0DC247-2F5B-461F-81EE-9CD6707AF4B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95626BB-1268-03F2-9707-E7207DDCE9F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2510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7971985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98948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7966902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79619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76E48A6-512D-82D6-BE45-F7065C5032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A72082-0081-1A7A-934A-AEB80E0A62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9EFE57-8F14-F7B6-285F-5BC867BF65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17CE-75A0-49DD-95F5-44080C9270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200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631A26-11BE-CA72-430F-EA9D1900E4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9CA3B5-23B1-D395-F6CF-98757827C3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376F5A-4167-1E06-518B-6E4FCF3D50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B6B845-F054-4178-A01F-C52BE11834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906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BB3E6D-0D9D-AADF-E087-2FB3A0A66F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10B2A7-24B4-BF6D-DB3F-0194CFF167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8C84AEC-F76E-6C72-77E5-9196F8C19A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7744E-1C45-4B09-87B1-9AC6620B35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9246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7B59A-EDDC-6E69-C213-67DAA1FC86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926F1-8177-4F43-ACA2-F9AAE9703B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DDDA0-8CD5-B37D-0AE4-70AB850B1A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E3709F-4432-4FC7-83A2-6AB5A36C83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2651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654DFB7-52F6-EC15-F4C9-096DB258FC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C6776BD-4ADE-E244-9B52-D877ABE42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F2412E8-243A-9793-8F8B-36633482C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D600B9-782F-49E0-A44F-187937E1773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1210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BAC6F09-1815-5963-A38A-A8F51FF51F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B150A3F-12F1-83E3-2510-161F0A561B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E6B02C7-E768-CAEA-A158-37BB0F332D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1BEC1-A739-4E32-8263-4D08492529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3904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78300CA-3476-BC01-2AFE-1DF193A012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61375B-C9D5-5B1B-DA44-68C3E1E40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A5B0549-B7C8-E69D-BF50-878609CB78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4B5BA-AA73-4140-94FA-337CAB44F8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42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145119-C460-A7F5-751F-71FD52A73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909FF7-6687-6273-63BF-3CABA28F34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716FBF-23F5-436F-8668-A3680002085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450E679-28DD-FD9F-B0BB-79A603335F5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3905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DA204-0D0B-8491-F21A-573F8A3D7E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AF5EAA-9E58-14E6-E75C-AAC09633AB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D8EA2-FC4E-2E61-7D95-BF865A6782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1E5054-38ED-4AB3-84AE-CBF175CFC07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6370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39E27-CF87-9DD1-ADDD-B5E707C976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1302D-E48E-BD4D-1A66-2F8C7AEE1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CF4420-646C-C0C1-2BB6-EC66073463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798BC3-8182-4AB3-8833-59199A57B1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99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D12E77-F453-063A-98C9-792A1B3CE6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092D0B-F6CC-3926-5150-DA6E2E5052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A20F27-591F-D865-C2ED-2EE5D3E679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311FE-B557-4BC7-B010-54C72A70E1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0348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CEFD3F-30C8-A170-9332-41DF758DDB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7B54CE-E5D3-7D13-5E1B-E6C120B9E4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B0B0A1-2AB1-89DF-E653-FC858D804B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32495C-93AE-4339-9880-EC5F818702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4569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1625" y="1905000"/>
            <a:ext cx="8540750" cy="41941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7FDA81-0748-FB42-0905-4A325E2D8F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98DD7A-B8DD-D40F-4A2A-30B6C9F733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37334A-CDCA-2E47-83AB-45DEB194A9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B14FE3-9A35-4C7C-8B4F-128DCF02C5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649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AF4AF-F117-209C-3B9C-53327F85D4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13449-6F52-8150-267E-FD28F61A79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A214E-28BC-ECC4-AEF7-C176E884F7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670C8B-9475-4AE2-8C32-66A0C287A0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20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74D985-6EA3-E100-984C-81764F8DB8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1344AEA-8371-770E-3EB4-BEF423CE4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E2B5F47-D977-AA36-081C-7A00CE9A3B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EF4D20-BB77-4F78-BB1A-EF2ADB4A8B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4894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4078288"/>
            <a:ext cx="4194175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13393A-B913-F8FE-D444-2B20A3C053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D8C3720-CE88-E3DE-A5EE-3A14C52F9C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A3E22BC-55C4-7AED-110B-96360E0276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7D7718-174A-4C04-A61E-CCF57F7B65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212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8540750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01625" y="4078288"/>
            <a:ext cx="8540750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734F5-CFDF-E5A8-5BDF-03686081E4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8CD-7576-2A55-86CA-FB1E34D2B9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2C543F-423A-F2B0-ED99-E793112961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AF2F87-CB26-4BA5-B270-E250C41BAF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1065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301625" y="4078288"/>
            <a:ext cx="8540750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A879DF1-85E2-39EC-A2A8-9AD9597009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16370EE-20CE-3A2C-9A76-DB6F91C279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5A0031-1637-444D-1F70-C63E37B147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7BC3AF-1444-4B37-8B22-46D54BB57F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3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8223B4-BB24-E482-48EC-39C0288469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B65E833-9028-C43C-F264-5C6001911E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61D739-6ABD-47BF-A173-DE19512A052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005B041-8DF2-292E-BBE9-1C3209CF479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8216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810703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623661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824922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5763" y="2060575"/>
            <a:ext cx="4064000" cy="4473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2060575"/>
            <a:ext cx="4065587" cy="4473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202507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418698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56361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33745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026049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95006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35351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829EE2-9DD4-91D6-2F6E-12DB9A5CAA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2667D4A-AFB1-B586-C3C3-E750D42A75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5FE6EF-5392-4D70-B326-C205862BC0D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D1A52880-EC22-5C5E-FE93-A088B0B88EC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8053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7650" y="549275"/>
            <a:ext cx="2070100" cy="59848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5763" y="549275"/>
            <a:ext cx="6059487" cy="5984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6237299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8107313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810031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304088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5763" y="2060575"/>
            <a:ext cx="4064000" cy="4473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2060575"/>
            <a:ext cx="4065587" cy="4473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141947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212160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192986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9398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305045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362720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3785B7-B968-A037-3526-B8BA9FEEC6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63D54-0F44-D795-4240-96CC34D3F6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A1C23-7084-4A9C-BB51-4780A413F67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AC5CD1E-2F09-1FA7-7F00-14299BD3E12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1456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352920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7650" y="549275"/>
            <a:ext cx="2070100" cy="59848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5763" y="549275"/>
            <a:ext cx="6059487" cy="5984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108611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169905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720698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557003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42561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958517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045831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2206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49325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AED1E3F-F62A-301E-877A-08A0A46C77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CC4BCE-7A58-887F-DB34-035A8D12D5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1BC2EC-8F37-48F0-B5AA-58B8631569B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2A2CDCDA-4935-AB24-9968-C402A0DDBED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52679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649766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249933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1140798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94085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F6D251-A280-E7DD-1415-3A3E335E2C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6A8860-D7A4-CDF5-59BC-8AB92DDEEF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75B5B-9332-4D7D-8916-BA690120A85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CD31EB24-A998-8CE4-541F-D8D5BBE111B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20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F3790E-4DEA-66B2-DEC7-5C73B09A8B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880F2A-94EB-4474-0ECA-22EA8AD77D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02431-0F27-4A57-AEE4-545FC38A8A2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62DC1A27-9E91-8162-A3CB-78DA1FF138D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40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slide" Target="../slides/slid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" Target="../slides/slide2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>
            <a:extLst>
              <a:ext uri="{FF2B5EF4-FFF2-40B4-BE49-F238E27FC236}">
                <a16:creationId xmlns:a16="http://schemas.microsoft.com/office/drawing/2014/main" id="{DE575F1A-D68D-11FA-65FF-C9A47904BC6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2D82770E-A7F5-515D-9733-C2469BDA08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F4F282E-221E-4685-AECF-C633EDB8F18D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D18C4700-5333-20FE-1314-264EF04D5D2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>
              <a:extLst>
                <a:ext uri="{FF2B5EF4-FFF2-40B4-BE49-F238E27FC236}">
                  <a16:creationId xmlns:a16="http://schemas.microsoft.com/office/drawing/2014/main" id="{CF2ADB97-F157-AC2D-C2E3-89BCC0309D4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769030" name="Freeform 6">
                <a:extLst>
                  <a:ext uri="{FF2B5EF4-FFF2-40B4-BE49-F238E27FC236}">
                    <a16:creationId xmlns:a16="http://schemas.microsoft.com/office/drawing/2014/main" id="{89E6D02F-6B4F-B953-33DD-5DF553A3F07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9031" name="Freeform 7">
                <a:extLst>
                  <a:ext uri="{FF2B5EF4-FFF2-40B4-BE49-F238E27FC236}">
                    <a16:creationId xmlns:a16="http://schemas.microsoft.com/office/drawing/2014/main" id="{B9C0FC61-9BD5-D168-7B82-31E8AC3B228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69032" name="Freeform 8">
                <a:extLst>
                  <a:ext uri="{FF2B5EF4-FFF2-40B4-BE49-F238E27FC236}">
                    <a16:creationId xmlns:a16="http://schemas.microsoft.com/office/drawing/2014/main" id="{A2C5D288-3E0E-9BE6-3732-F3044E80B30F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>
                <a:extLst>
                  <a:ext uri="{FF2B5EF4-FFF2-40B4-BE49-F238E27FC236}">
                    <a16:creationId xmlns:a16="http://schemas.microsoft.com/office/drawing/2014/main" id="{4A264A71-B80F-00B5-CAC5-594615734C5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9034" name="Freeform 10">
                <a:extLst>
                  <a:ext uri="{FF2B5EF4-FFF2-40B4-BE49-F238E27FC236}">
                    <a16:creationId xmlns:a16="http://schemas.microsoft.com/office/drawing/2014/main" id="{AE7C2352-AE57-D8EA-6626-8BA89B13886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69035" name="Freeform 11">
              <a:extLst>
                <a:ext uri="{FF2B5EF4-FFF2-40B4-BE49-F238E27FC236}">
                  <a16:creationId xmlns:a16="http://schemas.microsoft.com/office/drawing/2014/main" id="{65D7E8C5-E4C5-26A2-FBA2-E45278E18E8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>
              <a:extLst>
                <a:ext uri="{FF2B5EF4-FFF2-40B4-BE49-F238E27FC236}">
                  <a16:creationId xmlns:a16="http://schemas.microsoft.com/office/drawing/2014/main" id="{F3414B79-19CB-FD11-8117-A9BC6C666AD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304 h 1906"/>
                <a:gd name="T4" fmla="*/ 6225 w 5740"/>
                <a:gd name="T5" fmla="*/ 304 h 1906"/>
                <a:gd name="T6" fmla="*/ 6225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9037" name="Rectangle 13">
            <a:extLst>
              <a:ext uri="{FF2B5EF4-FFF2-40B4-BE49-F238E27FC236}">
                <a16:creationId xmlns:a16="http://schemas.microsoft.com/office/drawing/2014/main" id="{A3DB620B-92AB-429C-6A5A-0AFF2A700AD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69038" name="Rectangle 14">
            <a:extLst>
              <a:ext uri="{FF2B5EF4-FFF2-40B4-BE49-F238E27FC236}">
                <a16:creationId xmlns:a16="http://schemas.microsoft.com/office/drawing/2014/main" id="{5B89C3C6-9190-F8C8-F2A7-FB6BF468E74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9039" name="Rectangle 15">
            <a:extLst>
              <a:ext uri="{FF2B5EF4-FFF2-40B4-BE49-F238E27FC236}">
                <a16:creationId xmlns:a16="http://schemas.microsoft.com/office/drawing/2014/main" id="{B318A533-CC02-41E9-3489-B55F05696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165" r:id="rId1"/>
    <p:sldLayoutId id="2147486094" r:id="rId2"/>
    <p:sldLayoutId id="2147486095" r:id="rId3"/>
    <p:sldLayoutId id="2147486096" r:id="rId4"/>
    <p:sldLayoutId id="2147486097" r:id="rId5"/>
    <p:sldLayoutId id="2147486098" r:id="rId6"/>
    <p:sldLayoutId id="2147486099" r:id="rId7"/>
    <p:sldLayoutId id="2147486100" r:id="rId8"/>
    <p:sldLayoutId id="2147486101" r:id="rId9"/>
    <p:sldLayoutId id="2147486102" r:id="rId10"/>
    <p:sldLayoutId id="21474861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F1CCCC3-0F52-F382-0FA0-DC640AAA3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E31F4C2-2E16-788C-07EC-4E63E7CCCA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2052" name="Picture 4" descr="零件-5">
            <a:hlinkClick r:id="" action="ppaction://hlinkshowjump?jump=previousslide" tooltip="上一页"/>
            <a:extLst>
              <a:ext uri="{FF2B5EF4-FFF2-40B4-BE49-F238E27FC236}">
                <a16:creationId xmlns:a16="http://schemas.microsoft.com/office/drawing/2014/main" id="{D20D7748-8B0F-BF1C-DEF4-3F277F61A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零件-4">
            <a:hlinkClick r:id="" action="ppaction://hlinkshowjump?jump=nextslide" tooltip="下一页"/>
            <a:extLst>
              <a:ext uri="{FF2B5EF4-FFF2-40B4-BE49-F238E27FC236}">
                <a16:creationId xmlns:a16="http://schemas.microsoft.com/office/drawing/2014/main" id="{0E6F72C2-9615-A143-7214-A873931B3D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零件-3">
            <a:hlinkClick r:id="rId16" action="ppaction://hlinksldjump" tooltip="返回目录"/>
            <a:extLst>
              <a:ext uri="{FF2B5EF4-FFF2-40B4-BE49-F238E27FC236}">
                <a16:creationId xmlns:a16="http://schemas.microsoft.com/office/drawing/2014/main" id="{F2D4F26C-54A8-C100-06C0-3AE67F13DE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零件-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F30A359-81AA-936B-C680-6CE93F1D9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04" r:id="rId1"/>
    <p:sldLayoutId id="2147486105" r:id="rId2"/>
    <p:sldLayoutId id="2147486106" r:id="rId3"/>
    <p:sldLayoutId id="2147486107" r:id="rId4"/>
    <p:sldLayoutId id="2147486108" r:id="rId5"/>
    <p:sldLayoutId id="2147486109" r:id="rId6"/>
    <p:sldLayoutId id="2147486110" r:id="rId7"/>
    <p:sldLayoutId id="2147486111" r:id="rId8"/>
    <p:sldLayoutId id="2147486112" r:id="rId9"/>
    <p:sldLayoutId id="2147486113" r:id="rId10"/>
    <p:sldLayoutId id="214748611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DAA1E51-1636-B5EE-B03F-D82A8C3F68E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919A3F1-FB4B-C6D9-ABC1-A7DA2ECE959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78596" name="Rectangle 4">
            <a:extLst>
              <a:ext uri="{FF2B5EF4-FFF2-40B4-BE49-F238E27FC236}">
                <a16:creationId xmlns:a16="http://schemas.microsoft.com/office/drawing/2014/main" id="{7455E171-65CD-6F90-5321-3F6AB045301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8597" name="Rectangle 5">
            <a:extLst>
              <a:ext uri="{FF2B5EF4-FFF2-40B4-BE49-F238E27FC236}">
                <a16:creationId xmlns:a16="http://schemas.microsoft.com/office/drawing/2014/main" id="{43032A87-942A-D7C6-A93D-C79E8CCA39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8598" name="Rectangle 6">
            <a:extLst>
              <a:ext uri="{FF2B5EF4-FFF2-40B4-BE49-F238E27FC236}">
                <a16:creationId xmlns:a16="http://schemas.microsoft.com/office/drawing/2014/main" id="{E8D50869-77BF-437B-2FA4-1C13D418650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D01902EB-C86F-48BE-AD72-AF0A7178BF7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66" r:id="rId1"/>
    <p:sldLayoutId id="2147486115" r:id="rId2"/>
    <p:sldLayoutId id="2147486116" r:id="rId3"/>
    <p:sldLayoutId id="2147486117" r:id="rId4"/>
    <p:sldLayoutId id="2147486118" r:id="rId5"/>
    <p:sldLayoutId id="2147486119" r:id="rId6"/>
    <p:sldLayoutId id="2147486120" r:id="rId7"/>
    <p:sldLayoutId id="2147486121" r:id="rId8"/>
    <p:sldLayoutId id="2147486122" r:id="rId9"/>
    <p:sldLayoutId id="2147486123" r:id="rId10"/>
    <p:sldLayoutId id="2147486124" r:id="rId11"/>
    <p:sldLayoutId id="2147486125" r:id="rId12"/>
    <p:sldLayoutId id="2147486126" r:id="rId13"/>
    <p:sldLayoutId id="2147486127" r:id="rId14"/>
    <p:sldLayoutId id="2147486128" r:id="rId15"/>
    <p:sldLayoutId id="2147486129" r:id="rId16"/>
    <p:sldLayoutId id="2147486130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>
            <a:extLst>
              <a:ext uri="{FF2B5EF4-FFF2-40B4-BE49-F238E27FC236}">
                <a16:creationId xmlns:a16="http://schemas.microsoft.com/office/drawing/2014/main" id="{60546755-80FC-B773-75E0-CD16AEF50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06488" y="549275"/>
            <a:ext cx="7010400" cy="1295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0C224D8-61B8-0556-92E4-FA59DCBA34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2060575"/>
            <a:ext cx="8281987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131" r:id="rId1"/>
    <p:sldLayoutId id="2147486132" r:id="rId2"/>
    <p:sldLayoutId id="2147486133" r:id="rId3"/>
    <p:sldLayoutId id="2147486134" r:id="rId4"/>
    <p:sldLayoutId id="2147486135" r:id="rId5"/>
    <p:sldLayoutId id="2147486136" r:id="rId6"/>
    <p:sldLayoutId id="2147486137" r:id="rId7"/>
    <p:sldLayoutId id="2147486138" r:id="rId8"/>
    <p:sldLayoutId id="2147486139" r:id="rId9"/>
    <p:sldLayoutId id="2147486140" r:id="rId10"/>
    <p:sldLayoutId id="214748614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>
            <a:extLst>
              <a:ext uri="{FF2B5EF4-FFF2-40B4-BE49-F238E27FC236}">
                <a16:creationId xmlns:a16="http://schemas.microsoft.com/office/drawing/2014/main" id="{F63FDAE5-F2FA-0149-693E-D752A7713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06488" y="549275"/>
            <a:ext cx="7010400" cy="1295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78E80BF-45D4-F619-D181-96343B564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5763" y="2060575"/>
            <a:ext cx="8281987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o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5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p"/>
        <a:defRPr sz="22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5B7AC2-950F-7991-BA5B-067D6F5C4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1767AB3-AC4F-55CA-6DF9-7DC882554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6148" name="Picture 4" descr="零件-5">
            <a:hlinkClick r:id="" action="ppaction://hlinkshowjump?jump=previousslide" tooltip="上一页"/>
            <a:extLst>
              <a:ext uri="{FF2B5EF4-FFF2-40B4-BE49-F238E27FC236}">
                <a16:creationId xmlns:a16="http://schemas.microsoft.com/office/drawing/2014/main" id="{19475022-9B19-9241-BBD1-287542BDEF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零件-4">
            <a:hlinkClick r:id="" action="ppaction://hlinkshowjump?jump=nextslide" tooltip="下一页"/>
            <a:extLst>
              <a:ext uri="{FF2B5EF4-FFF2-40B4-BE49-F238E27FC236}">
                <a16:creationId xmlns:a16="http://schemas.microsoft.com/office/drawing/2014/main" id="{CAFDC366-C8DF-4E86-1584-026E6D3BF9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零件-3">
            <a:hlinkClick r:id="rId17" action="ppaction://hlinksldjump" tooltip="返回目录"/>
            <a:extLst>
              <a:ext uri="{FF2B5EF4-FFF2-40B4-BE49-F238E27FC236}">
                <a16:creationId xmlns:a16="http://schemas.microsoft.com/office/drawing/2014/main" id="{17BC2AA1-C304-DE0D-26C1-4362818F58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零件-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8C1AAD7-4936-9224-1FE1-79128630CF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6375400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53" r:id="rId1"/>
    <p:sldLayoutId id="2147486154" r:id="rId2"/>
    <p:sldLayoutId id="2147486155" r:id="rId3"/>
    <p:sldLayoutId id="2147486156" r:id="rId4"/>
    <p:sldLayoutId id="2147486157" r:id="rId5"/>
    <p:sldLayoutId id="2147486158" r:id="rId6"/>
    <p:sldLayoutId id="2147486159" r:id="rId7"/>
    <p:sldLayoutId id="2147486160" r:id="rId8"/>
    <p:sldLayoutId id="2147486161" r:id="rId9"/>
    <p:sldLayoutId id="2147486162" r:id="rId10"/>
    <p:sldLayoutId id="2147486163" r:id="rId11"/>
    <p:sldLayoutId id="2147486164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6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9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37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8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37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48.bin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65.wmf"/><Relationship Id="rId5" Type="http://schemas.openxmlformats.org/officeDocument/2006/relationships/image" Target="../media/image62.e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4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3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>
            <a:extLst>
              <a:ext uri="{FF2B5EF4-FFF2-40B4-BE49-F238E27FC236}">
                <a16:creationId xmlns:a16="http://schemas.microsoft.com/office/drawing/2014/main" id="{E83185E8-DBA4-61EA-B1B3-9AEF9DA8D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9138"/>
            <a:ext cx="74676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5000"/>
              </a:lnSpc>
            </a:pPr>
            <a:endParaRPr kumimoji="1" lang="en-US" altLang="zh-CN" sz="240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45000"/>
              </a:lnSpc>
            </a:pPr>
            <a:endParaRPr kumimoji="1"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948228" name="Rectangle 4">
            <a:extLst>
              <a:ext uri="{FF2B5EF4-FFF2-40B4-BE49-F238E27FC236}">
                <a16:creationId xmlns:a16="http://schemas.microsoft.com/office/drawing/2014/main" id="{9CC2BBB8-C9B9-EAE1-7FC0-5695CB1AA61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-323850" y="765175"/>
            <a:ext cx="85407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第一章  概率论的基本概念</a:t>
            </a:r>
          </a:p>
        </p:txBody>
      </p:sp>
      <p:sp>
        <p:nvSpPr>
          <p:cNvPr id="948229" name="Rectangle 5">
            <a:extLst>
              <a:ext uri="{FF2B5EF4-FFF2-40B4-BE49-F238E27FC236}">
                <a16:creationId xmlns:a16="http://schemas.microsoft.com/office/drawing/2014/main" id="{95B829EA-D8F9-7B7E-BCE9-56B31D292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1625" y="1989138"/>
            <a:ext cx="8842375" cy="4498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chemeClr val="tx2"/>
                </a:solidFill>
                <a:latin typeface="宋体" pitchFamily="2" charset="-122"/>
                <a:cs typeface="Arial" charset="0"/>
              </a:rPr>
              <a:t>第一节</a:t>
            </a:r>
            <a:r>
              <a:rPr lang="zh-CN" altLang="en-US" b="0">
                <a:solidFill>
                  <a:srgbClr val="FFFF00"/>
                </a:solidFill>
                <a:latin typeface="宋体" pitchFamily="2" charset="-122"/>
              </a:rPr>
              <a:t>   </a:t>
            </a: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随机试验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第二节   样本空间、随机事件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第三节   频率与概率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第四节   等可能概型（古典概型）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第五节   条件概率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0">
                <a:solidFill>
                  <a:schemeClr val="tx2"/>
                </a:solidFill>
                <a:latin typeface="宋体" pitchFamily="2" charset="-122"/>
              </a:rPr>
              <a:t>第六节   独立性</a:t>
            </a:r>
          </a:p>
        </p:txBody>
      </p:sp>
    </p:spTree>
  </p:cSld>
  <p:clrMapOvr>
    <a:masterClrMapping/>
  </p:clrMapOvr>
  <p:transition advTm="10000">
    <p:zoom/>
    <p:sndAc>
      <p:stSnd>
        <p:snd r:embed="rId2" name="TYP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3">
            <a:extLst>
              <a:ext uri="{FF2B5EF4-FFF2-40B4-BE49-F238E27FC236}">
                <a16:creationId xmlns:a16="http://schemas.microsoft.com/office/drawing/2014/main" id="{1A3CC0A9-C13A-5044-19DC-76F0E616B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340100"/>
            <a:ext cx="2322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研究思路</a:t>
            </a:r>
            <a:r>
              <a:rPr kumimoji="1" lang="zh-CN" altLang="en-US" sz="2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43075690-EC5F-71E5-1E64-455AF3601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289300"/>
            <a:ext cx="6477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希望通过对简单事件的了解掌握</a:t>
            </a:r>
            <a:endParaRPr kumimoji="1" lang="en-US" altLang="zh-CN" sz="2800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较复杂的事件</a:t>
            </a:r>
            <a:r>
              <a:rPr kumimoji="1" lang="zh-CN" altLang="en-US" sz="32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8C979650-12AE-AA8A-AB0F-6C6391CD3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674813"/>
            <a:ext cx="756126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在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到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2000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的整数中随机取一个数，</a:t>
            </a:r>
            <a:endParaRPr kumimoji="1" lang="en-US" altLang="zh-CN" sz="2800" b="1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=“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取到的数既不能被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整除，也不能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”</a:t>
            </a:r>
            <a:endParaRPr kumimoji="1" lang="zh-CN" altLang="en-US" sz="3200" b="1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6CD88DC-5FAB-FFC7-DE6F-D4D3EB7C7FA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6297613"/>
          </a:xfrm>
        </p:spPr>
        <p:txBody>
          <a:bodyPr/>
          <a:lstStyle/>
          <a:p>
            <a:pPr algn="l" eaLnBrk="1" hangingPunct="1">
              <a:lnSpc>
                <a:spcPct val="130000"/>
              </a:lnSpc>
            </a:pPr>
            <a:r>
              <a:rPr lang="zh-CN" altLang="en-US" sz="3600" b="1">
                <a:latin typeface="Times New Roman" panose="02020603050405020304" pitchFamily="18" charset="0"/>
              </a:rPr>
              <a:t>定义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是两事件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如果满足等式</a:t>
            </a:r>
            <a:b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),		(6.1)</a:t>
            </a:r>
            <a:b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则称事件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 u="sng">
                <a:latin typeface="Times New Roman" panose="02020603050405020304" pitchFamily="18" charset="0"/>
              </a:rPr>
              <a:t>相互独立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简称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 u="sng">
                <a:latin typeface="Times New Roman" panose="02020603050405020304" pitchFamily="18" charset="0"/>
              </a:rPr>
              <a:t>独立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b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br>
              <a:rPr lang="en-US" altLang="zh-CN" sz="3600" b="1">
                <a:solidFill>
                  <a:schemeClr val="tx1"/>
                </a:solidFill>
              </a:rPr>
            </a:br>
            <a:endParaRPr lang="en-US" altLang="zh-CN" sz="3600" b="1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>
            <a:extLst>
              <a:ext uri="{FF2B5EF4-FFF2-40B4-BE49-F238E27FC236}">
                <a16:creationId xmlns:a16="http://schemas.microsoft.com/office/drawing/2014/main" id="{5C1A64F7-1D32-F8F1-E099-108ACDC2040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2060575"/>
            <a:ext cx="8596313" cy="2159000"/>
          </a:xfrm>
          <a:noFill/>
        </p:spPr>
        <p:txBody>
          <a:bodyPr/>
          <a:lstStyle/>
          <a:p>
            <a:pPr eaLnBrk="1" hangingPunct="1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00"/>
                </a:solidFill>
                <a:ea typeface="楷体_GB2312" pitchFamily="49" charset="-122"/>
              </a:rPr>
              <a:t>    </a:t>
            </a:r>
            <a:r>
              <a:rPr lang="zh-CN" altLang="en-US" sz="3600" b="1">
                <a:solidFill>
                  <a:srgbClr val="000000"/>
                </a:solidFill>
                <a:ea typeface="楷体_GB2312" pitchFamily="49" charset="-122"/>
              </a:rPr>
              <a:t>实际应用中，往往根据经验来判断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两个事件的独立性：例如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3600" b="1" u="sng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返回抽样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3600" b="1" u="sng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甲乙分别工作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3600" b="1" u="sng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重复试验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等</a:t>
            </a:r>
            <a:r>
              <a:rPr lang="en-US" altLang="zh-CN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977923" name="Rectangle 3">
            <a:extLst>
              <a:ext uri="{FF2B5EF4-FFF2-40B4-BE49-F238E27FC236}">
                <a16:creationId xmlns:a16="http://schemas.microsoft.com/office/drawing/2014/main" id="{53693CA1-F31F-6CA9-7F04-00E07767FBBE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604963" y="925513"/>
            <a:ext cx="5967412" cy="714375"/>
          </a:xfr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41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事件独立性的判断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2" grpId="0" autoUpdateAnimBg="0"/>
      <p:bldP spid="977923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2EBFF860-520F-7D71-93DF-95CCC9B964D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79388" y="836613"/>
            <a:ext cx="8540750" cy="431800"/>
          </a:xfrm>
        </p:spPr>
        <p:txBody>
          <a:bodyPr/>
          <a:lstStyle/>
          <a:p>
            <a:pPr algn="l" eaLnBrk="1" hangingPunct="1"/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相互独立          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互不相容</a:t>
            </a:r>
          </a:p>
        </p:txBody>
      </p:sp>
      <p:sp>
        <p:nvSpPr>
          <p:cNvPr id="934915" name="Rectangle 3">
            <a:extLst>
              <a:ext uri="{FF2B5EF4-FFF2-40B4-BE49-F238E27FC236}">
                <a16:creationId xmlns:a16="http://schemas.microsoft.com/office/drawing/2014/main" id="{F3840058-221B-649F-C2D8-960F9EA0509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388" y="4724400"/>
            <a:ext cx="8540750" cy="1384300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Times New Roman" panose="02020603050405020304" pitchFamily="18" charset="0"/>
              </a:rPr>
              <a:t>若</a:t>
            </a:r>
            <a:r>
              <a:rPr lang="en-US" altLang="zh-CN" sz="4000" b="1" i="1">
                <a:latin typeface="Times New Roman" panose="02020603050405020304" pitchFamily="18" charset="0"/>
              </a:rPr>
              <a:t>P</a:t>
            </a:r>
            <a:r>
              <a:rPr lang="en-US" altLang="zh-CN" sz="4000" b="1"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>
                <a:latin typeface="Times New Roman" panose="02020603050405020304" pitchFamily="18" charset="0"/>
              </a:rPr>
              <a:t>)&gt;0,</a:t>
            </a:r>
            <a:r>
              <a:rPr lang="en-US" altLang="zh-CN" sz="4000" b="1" i="1">
                <a:latin typeface="Times New Roman" panose="02020603050405020304" pitchFamily="18" charset="0"/>
              </a:rPr>
              <a:t>P</a:t>
            </a:r>
            <a:r>
              <a:rPr lang="en-US" altLang="zh-CN" sz="4000" b="1"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latin typeface="Times New Roman" panose="02020603050405020304" pitchFamily="18" charset="0"/>
              </a:rPr>
              <a:t>B</a:t>
            </a:r>
            <a:r>
              <a:rPr lang="en-US" altLang="zh-CN" sz="4000" b="1">
                <a:latin typeface="Times New Roman" panose="02020603050405020304" pitchFamily="18" charset="0"/>
              </a:rPr>
              <a:t>)&gt;0</a:t>
            </a:r>
            <a:r>
              <a:rPr lang="zh-CN" altLang="en-US" sz="4000" b="1">
                <a:latin typeface="Times New Roman" panose="02020603050405020304" pitchFamily="18" charset="0"/>
              </a:rPr>
              <a:t>则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B</a:t>
            </a:r>
            <a:r>
              <a:rPr lang="zh-CN" altLang="en-US" sz="4000" b="1">
                <a:latin typeface="Times New Roman" panose="02020603050405020304" pitchFamily="18" charset="0"/>
              </a:rPr>
              <a:t>相互独立与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B</a:t>
            </a:r>
            <a:r>
              <a:rPr lang="zh-CN" altLang="en-US" sz="4000" b="1">
                <a:latin typeface="Times New Roman" panose="02020603050405020304" pitchFamily="18" charset="0"/>
              </a:rPr>
              <a:t>互不相容不能同时成立</a:t>
            </a:r>
            <a:r>
              <a:rPr lang="en-US" altLang="zh-CN" sz="40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934916" name="AutoShape 4">
            <a:extLst>
              <a:ext uri="{FF2B5EF4-FFF2-40B4-BE49-F238E27FC236}">
                <a16:creationId xmlns:a16="http://schemas.microsoft.com/office/drawing/2014/main" id="{366EE6EE-DB45-6EC3-B663-EE0401B2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484313"/>
            <a:ext cx="288925" cy="936625"/>
          </a:xfrm>
          <a:prstGeom prst="downArrow">
            <a:avLst>
              <a:gd name="adj1" fmla="val 50000"/>
              <a:gd name="adj2" fmla="val 81044"/>
            </a:avLst>
          </a:prstGeom>
          <a:solidFill>
            <a:schemeClr val="tx1">
              <a:alpha val="54117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4917" name="AutoShape 5">
            <a:extLst>
              <a:ext uri="{FF2B5EF4-FFF2-40B4-BE49-F238E27FC236}">
                <a16:creationId xmlns:a16="http://schemas.microsoft.com/office/drawing/2014/main" id="{0CF1322C-3683-C405-9702-0702993F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484313"/>
            <a:ext cx="360363" cy="936625"/>
          </a:xfrm>
          <a:prstGeom prst="downArrow">
            <a:avLst>
              <a:gd name="adj1" fmla="val 50000"/>
              <a:gd name="adj2" fmla="val 64978"/>
            </a:avLst>
          </a:prstGeom>
          <a:solidFill>
            <a:schemeClr val="tx1">
              <a:alpha val="54117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4918" name="Rectangle 6">
            <a:extLst>
              <a:ext uri="{FF2B5EF4-FFF2-40B4-BE49-F238E27FC236}">
                <a16:creationId xmlns:a16="http://schemas.microsoft.com/office/drawing/2014/main" id="{AAE0672C-38FB-E7F2-4CC2-4F84441950EB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07950" y="2420938"/>
            <a:ext cx="38877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i="1">
                <a:latin typeface="Times New Roman" panose="02020603050405020304" pitchFamily="18" charset="0"/>
              </a:rPr>
              <a:t>P(AB)=P(A)P(B)</a:t>
            </a:r>
            <a:endParaRPr lang="en-US" altLang="zh-CN" sz="40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34919" name="Rectangle 7">
            <a:extLst>
              <a:ext uri="{FF2B5EF4-FFF2-40B4-BE49-F238E27FC236}">
                <a16:creationId xmlns:a16="http://schemas.microsoft.com/office/drawing/2014/main" id="{3B24EE06-46D4-A224-A476-219B57954A3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4392613" y="2420938"/>
            <a:ext cx="48593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latin typeface="Arial" panose="020B0604020202020204" pitchFamily="34" charset="0"/>
              </a:rPr>
              <a:t>          </a:t>
            </a:r>
            <a:r>
              <a:rPr lang="en-US" altLang="zh-CN" sz="4000" b="1" i="1">
                <a:latin typeface="Times New Roman" panose="02020603050405020304" pitchFamily="18" charset="0"/>
              </a:rPr>
              <a:t>AB</a:t>
            </a:r>
            <a:r>
              <a:rPr lang="en-US" altLang="zh-CN" sz="4000" b="1">
                <a:latin typeface="Arial" panose="020B0604020202020204" pitchFamily="34" charset="0"/>
              </a:rPr>
              <a:t>=</a:t>
            </a:r>
            <a:r>
              <a:rPr lang="en-US" altLang="zh-CN" sz="4000" b="1" i="1">
                <a:latin typeface="Symbol" panose="05050102010706020507" pitchFamily="18" charset="2"/>
                <a:sym typeface="Symbol" panose="05050102010706020507" pitchFamily="18" charset="2"/>
              </a:rPr>
              <a:t>f</a:t>
            </a:r>
          </a:p>
        </p:txBody>
      </p:sp>
      <p:sp>
        <p:nvSpPr>
          <p:cNvPr id="934920" name="Rectangle 8">
            <a:extLst>
              <a:ext uri="{FF2B5EF4-FFF2-40B4-BE49-F238E27FC236}">
                <a16:creationId xmlns:a16="http://schemas.microsoft.com/office/drawing/2014/main" id="{E6714D64-D7A3-7715-C54D-0412B84079B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0825" y="3716338"/>
            <a:ext cx="85407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4000" b="1">
                <a:latin typeface="Arial" panose="020B0604020202020204" pitchFamily="34" charset="0"/>
              </a:rPr>
              <a:t>习题</a:t>
            </a:r>
            <a:r>
              <a:rPr lang="en-US" altLang="zh-CN" sz="4000" b="1">
                <a:latin typeface="Arial" panose="020B0604020202020204" pitchFamily="34" charset="0"/>
              </a:rPr>
              <a:t>31</a:t>
            </a:r>
            <a:r>
              <a:rPr lang="zh-CN" altLang="en-US" sz="4000" b="1">
                <a:latin typeface="Arial" panose="020B0604020202020204" pitchFamily="34" charset="0"/>
              </a:rPr>
              <a:t>（</a:t>
            </a:r>
            <a:r>
              <a:rPr lang="en-US" altLang="zh-CN" sz="4000" b="1">
                <a:latin typeface="Arial" panose="020B0604020202020204" pitchFamily="34" charset="0"/>
              </a:rPr>
              <a:t>1</a:t>
            </a:r>
            <a:r>
              <a:rPr lang="zh-CN" altLang="en-US" sz="4000" b="1">
                <a:latin typeface="Arial" panose="020B0604020202020204" pitchFamily="34" charset="0"/>
              </a:rPr>
              <a:t>）（</a:t>
            </a:r>
            <a:r>
              <a:rPr lang="en-US" altLang="zh-CN" sz="4000" b="1">
                <a:latin typeface="Arial" panose="020B0604020202020204" pitchFamily="34" charset="0"/>
              </a:rPr>
              <a:t>2</a:t>
            </a:r>
            <a:r>
              <a:rPr lang="zh-CN" altLang="en-US" sz="4000" b="1">
                <a:latin typeface="Arial" panose="020B0604020202020204" pitchFamily="34" charset="0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3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3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34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5" grpId="0" build="p"/>
      <p:bldP spid="934916" grpId="0" animBg="1"/>
      <p:bldP spid="934917" grpId="0" animBg="1"/>
      <p:bldP spid="934918" grpId="0"/>
      <p:bldP spid="934919" grpId="0"/>
      <p:bldP spid="934920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C7E890E0-8F2E-4C11-26D9-288C5050A23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-315913"/>
            <a:ext cx="9144000" cy="3184526"/>
          </a:xfrm>
        </p:spPr>
        <p:txBody>
          <a:bodyPr/>
          <a:lstStyle/>
          <a:p>
            <a:pPr algn="l" eaLnBrk="1" hangingPunct="1">
              <a:lnSpc>
                <a:spcPct val="130000"/>
              </a:lnSpc>
            </a:pPr>
            <a:r>
              <a:rPr lang="zh-CN" altLang="en-US" sz="3600" b="1">
                <a:latin typeface="Times New Roman" panose="02020603050405020304" pitchFamily="18" charset="0"/>
              </a:rPr>
              <a:t>定理一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  设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是两事件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且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)&gt;0,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相互独立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则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反之亦然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>
            <a:extLst>
              <a:ext uri="{FF2B5EF4-FFF2-40B4-BE49-F238E27FC236}">
                <a16:creationId xmlns:a16="http://schemas.microsoft.com/office/drawing/2014/main" id="{D1167FE0-561C-1ED6-DDBE-05D45DAE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1" t="21535" r="18311" b="62798"/>
          <a:stretch>
            <a:fillRect/>
          </a:stretch>
        </p:blipFill>
        <p:spPr bwMode="auto">
          <a:xfrm>
            <a:off x="23813" y="450850"/>
            <a:ext cx="91440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FCE55AB-84CB-DF14-B283-119658ECD83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-36513" y="333375"/>
            <a:ext cx="9467851" cy="1143000"/>
          </a:xfrm>
        </p:spPr>
        <p:txBody>
          <a:bodyPr/>
          <a:lstStyle/>
          <a:p>
            <a:pPr algn="l" eaLnBrk="1" hangingPunct="1"/>
            <a:r>
              <a:rPr lang="zh-CN" altLang="en-US" sz="4000" b="1"/>
              <a:t>定义  </a:t>
            </a:r>
            <a:r>
              <a:rPr lang="zh-CN" altLang="en-US" sz="4000" b="1">
                <a:solidFill>
                  <a:schemeClr val="tx1"/>
                </a:solidFill>
              </a:rPr>
              <a:t>设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4000" b="1">
                <a:solidFill>
                  <a:schemeClr val="tx1"/>
                </a:solidFill>
              </a:rPr>
              <a:t>是三个事件</a:t>
            </a:r>
            <a:r>
              <a:rPr lang="en-US" altLang="zh-CN" sz="4000" b="1">
                <a:solidFill>
                  <a:schemeClr val="tx1"/>
                </a:solidFill>
              </a:rPr>
              <a:t>, </a:t>
            </a:r>
            <a:r>
              <a:rPr lang="zh-CN" altLang="en-US" sz="4000" b="1">
                <a:solidFill>
                  <a:schemeClr val="tx1"/>
                </a:solidFill>
              </a:rPr>
              <a:t>如果满足等式</a:t>
            </a:r>
            <a:endParaRPr lang="zh-CN" altLang="en-US" sz="4000" b="1"/>
          </a:p>
        </p:txBody>
      </p:sp>
      <p:sp>
        <p:nvSpPr>
          <p:cNvPr id="937987" name="Rectangle 3">
            <a:extLst>
              <a:ext uri="{FF2B5EF4-FFF2-40B4-BE49-F238E27FC236}">
                <a16:creationId xmlns:a16="http://schemas.microsoft.com/office/drawing/2014/main" id="{1A2BA8FC-CCA8-77AF-82F1-633F58443433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827088" y="4652963"/>
            <a:ext cx="6840537" cy="11271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    </a:t>
            </a:r>
            <a:r>
              <a:rPr lang="zh-CN" altLang="en-US" sz="4000" b="1"/>
              <a:t>则称事件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B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C</a:t>
            </a:r>
            <a:r>
              <a:rPr lang="zh-CN" altLang="en-US" sz="4000" b="1" u="sng">
                <a:solidFill>
                  <a:schemeClr val="tx2"/>
                </a:solidFill>
              </a:rPr>
              <a:t>相互独立</a:t>
            </a:r>
            <a:r>
              <a:rPr lang="en-US" altLang="zh-CN" sz="4000" b="1"/>
              <a:t>.</a:t>
            </a:r>
            <a:endParaRPr lang="en-US" altLang="zh-CN" sz="4000">
              <a:sym typeface="Symbol" panose="05050102010706020507" pitchFamily="18" charset="2"/>
            </a:endParaRPr>
          </a:p>
        </p:txBody>
      </p:sp>
      <p:pic>
        <p:nvPicPr>
          <p:cNvPr id="937988" name="Picture 4">
            <a:extLst>
              <a:ext uri="{FF2B5EF4-FFF2-40B4-BE49-F238E27FC236}">
                <a16:creationId xmlns:a16="http://schemas.microsoft.com/office/drawing/2014/main" id="{B89CBABF-4E3D-EBCC-7476-875CFBC4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0" t="32385" r="54430" b="47908"/>
          <a:stretch>
            <a:fillRect/>
          </a:stretch>
        </p:blipFill>
        <p:spPr bwMode="auto">
          <a:xfrm>
            <a:off x="1763713" y="1628775"/>
            <a:ext cx="42481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989" name="Picture 5">
            <a:extLst>
              <a:ext uri="{FF2B5EF4-FFF2-40B4-BE49-F238E27FC236}">
                <a16:creationId xmlns:a16="http://schemas.microsoft.com/office/drawing/2014/main" id="{3CA17C0B-A0C3-73A1-B354-0566ED02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0" t="51343" r="54430" b="40886"/>
          <a:stretch>
            <a:fillRect/>
          </a:stretch>
        </p:blipFill>
        <p:spPr bwMode="auto">
          <a:xfrm>
            <a:off x="1835150" y="3616325"/>
            <a:ext cx="56165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7990" name="AutoShape 6">
            <a:extLst>
              <a:ext uri="{FF2B5EF4-FFF2-40B4-BE49-F238E27FC236}">
                <a16:creationId xmlns:a16="http://schemas.microsoft.com/office/drawing/2014/main" id="{C5BE0EF7-A6CA-9238-FDAC-52E1D3936DF9}"/>
              </a:ext>
            </a:extLst>
          </p:cNvPr>
          <p:cNvSpPr>
            <a:spLocks/>
          </p:cNvSpPr>
          <p:nvPr/>
        </p:nvSpPr>
        <p:spPr bwMode="auto">
          <a:xfrm>
            <a:off x="7740650" y="1773238"/>
            <a:ext cx="431800" cy="2232025"/>
          </a:xfrm>
          <a:prstGeom prst="rightBrace">
            <a:avLst>
              <a:gd name="adj1" fmla="val 43076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987" grpId="0" build="p"/>
      <p:bldP spid="93799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1D1D77C5-9C34-6B51-E24A-5578BC09B790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23850" y="1125538"/>
            <a:ext cx="8247063" cy="41036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4000" b="1"/>
              <a:t>       </a:t>
            </a:r>
            <a:r>
              <a:rPr lang="zh-CN" altLang="en-US" sz="4000" b="1">
                <a:latin typeface="Times New Roman" panose="02020603050405020304" pitchFamily="18" charset="0"/>
              </a:rPr>
              <a:t>一般</a:t>
            </a:r>
            <a:r>
              <a:rPr lang="en-US" altLang="zh-CN" sz="4000" b="1">
                <a:latin typeface="Times New Roman" panose="02020603050405020304" pitchFamily="18" charset="0"/>
              </a:rPr>
              <a:t>, </a:t>
            </a:r>
            <a:r>
              <a:rPr lang="zh-CN" altLang="en-US" sz="4000" b="1">
                <a:latin typeface="Times New Roman" panose="02020603050405020304" pitchFamily="18" charset="0"/>
              </a:rPr>
              <a:t>设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2)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个事件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如果对于其中任意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个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任意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个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, ..., 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任意</a:t>
            </a:r>
            <a:r>
              <a:rPr lang="en-US" altLang="zh-CN" sz="4000" b="1" i="1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个事件的积事件的概率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都等于各事件概率之积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latin typeface="Times New Roman" panose="02020603050405020304" pitchFamily="18" charset="0"/>
                <a:sym typeface="Symbol" panose="05050102010706020507" pitchFamily="18" charset="2"/>
              </a:rPr>
              <a:t>则称事件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latin typeface="Times New Roman" panose="02020603050405020304" pitchFamily="18" charset="0"/>
              </a:rPr>
              <a:t>n</a:t>
            </a:r>
            <a:r>
              <a:rPr lang="zh-CN" altLang="en-US" sz="4000" b="1" u="sng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相互独立</a:t>
            </a:r>
            <a:r>
              <a:rPr lang="en-US" altLang="zh-CN" sz="4000" b="1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7007811B-4C97-5D80-E319-75C017EB80B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07950" y="0"/>
            <a:ext cx="9144000" cy="6483350"/>
          </a:xfrm>
        </p:spPr>
        <p:txBody>
          <a:bodyPr/>
          <a:lstStyle/>
          <a:p>
            <a:pPr algn="l" eaLnBrk="1" hangingPunct="1"/>
            <a:r>
              <a:rPr lang="zh-CN" altLang="en-US" sz="4000" b="1">
                <a:solidFill>
                  <a:schemeClr val="tx1"/>
                </a:solidFill>
              </a:rPr>
              <a:t>由定义可以得到以下两点推论</a:t>
            </a:r>
            <a:r>
              <a:rPr lang="en-US" altLang="zh-CN" sz="4000" b="1">
                <a:solidFill>
                  <a:schemeClr val="tx1"/>
                </a:solidFill>
              </a:rPr>
              <a:t>.</a:t>
            </a:r>
            <a:br>
              <a:rPr lang="en-US" altLang="zh-CN" sz="4000" b="1">
                <a:solidFill>
                  <a:schemeClr val="tx1"/>
                </a:solidFill>
              </a:rPr>
            </a:br>
            <a:r>
              <a:rPr lang="en-US" altLang="zh-CN" sz="4000" b="1">
                <a:solidFill>
                  <a:schemeClr val="tx1"/>
                </a:solidFill>
              </a:rPr>
              <a:t>    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若事件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2)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相互独立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则其中任意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(2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个事件也是相互独立的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b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2.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个事件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2)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相互独立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则将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中任意多个换成它们的对立事件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所得的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个事件仍相互独立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8CDA1F9-2749-3397-4641-C7390727C07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573088"/>
            <a:ext cx="9144000" cy="2784475"/>
          </a:xfrm>
        </p:spPr>
        <p:txBody>
          <a:bodyPr/>
          <a:lstStyle/>
          <a:p>
            <a:pPr algn="l" eaLnBrk="1" hangingPunct="1"/>
            <a:r>
              <a:rPr lang="zh-CN" altLang="en-US" sz="3600" b="1"/>
              <a:t>例</a:t>
            </a:r>
            <a:r>
              <a:rPr lang="en-US" altLang="zh-CN" sz="3600" b="1"/>
              <a:t>2</a:t>
            </a:r>
            <a:r>
              <a:rPr lang="en-US" altLang="zh-CN" sz="3600"/>
              <a:t> </a:t>
            </a:r>
            <a:r>
              <a:rPr lang="zh-CN" altLang="en-US" sz="3600" b="1">
                <a:solidFill>
                  <a:schemeClr val="tx1"/>
                </a:solidFill>
              </a:rPr>
              <a:t>一个元件</a:t>
            </a:r>
            <a:r>
              <a:rPr lang="en-US" altLang="zh-CN" sz="3600" b="1">
                <a:solidFill>
                  <a:schemeClr val="tx1"/>
                </a:solidFill>
              </a:rPr>
              <a:t>(</a:t>
            </a:r>
            <a:r>
              <a:rPr lang="zh-CN" altLang="en-US" sz="3600" b="1">
                <a:solidFill>
                  <a:schemeClr val="tx1"/>
                </a:solidFill>
              </a:rPr>
              <a:t>或系统</a:t>
            </a:r>
            <a:r>
              <a:rPr lang="en-US" altLang="zh-CN" sz="3600" b="1">
                <a:solidFill>
                  <a:schemeClr val="tx1"/>
                </a:solidFill>
              </a:rPr>
              <a:t>)</a:t>
            </a:r>
            <a:r>
              <a:rPr lang="zh-CN" altLang="en-US" sz="3600" b="1">
                <a:solidFill>
                  <a:schemeClr val="tx1"/>
                </a:solidFill>
              </a:rPr>
              <a:t>能正常工作的概率称为元件</a:t>
            </a:r>
            <a:r>
              <a:rPr lang="en-US" altLang="zh-CN" sz="3600" b="1">
                <a:solidFill>
                  <a:schemeClr val="tx1"/>
                </a:solidFill>
              </a:rPr>
              <a:t>(</a:t>
            </a:r>
            <a:r>
              <a:rPr lang="zh-CN" altLang="en-US" sz="3600" b="1">
                <a:solidFill>
                  <a:schemeClr val="tx1"/>
                </a:solidFill>
              </a:rPr>
              <a:t>或系统</a:t>
            </a:r>
            <a:r>
              <a:rPr lang="en-US" altLang="zh-CN" sz="3600" b="1">
                <a:solidFill>
                  <a:schemeClr val="tx1"/>
                </a:solidFill>
              </a:rPr>
              <a:t>)</a:t>
            </a:r>
            <a:r>
              <a:rPr lang="zh-CN" altLang="en-US" sz="3600" b="1">
                <a:solidFill>
                  <a:schemeClr val="tx1"/>
                </a:solidFill>
              </a:rPr>
              <a:t>的可靠性</a:t>
            </a:r>
            <a:r>
              <a:rPr lang="en-US" altLang="zh-CN" sz="3600" b="1">
                <a:solidFill>
                  <a:schemeClr val="tx1"/>
                </a:solidFill>
              </a:rPr>
              <a:t>. </a:t>
            </a:r>
            <a:r>
              <a:rPr lang="zh-CN" altLang="en-US" sz="3600" b="1">
                <a:solidFill>
                  <a:schemeClr val="tx1"/>
                </a:solidFill>
              </a:rPr>
              <a:t>如图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设有</a:t>
            </a:r>
            <a:r>
              <a:rPr lang="en-US" altLang="zh-CN" sz="3600" b="1">
                <a:solidFill>
                  <a:schemeClr val="tx1"/>
                </a:solidFill>
              </a:rPr>
              <a:t>4</a:t>
            </a:r>
            <a:r>
              <a:rPr lang="zh-CN" altLang="en-US" sz="3600" b="1">
                <a:solidFill>
                  <a:schemeClr val="tx1"/>
                </a:solidFill>
              </a:rPr>
              <a:t>个独立工作的元件</a:t>
            </a:r>
            <a:r>
              <a:rPr lang="en-US" altLang="zh-CN" sz="3600" b="1">
                <a:solidFill>
                  <a:schemeClr val="tx1"/>
                </a:solidFill>
              </a:rPr>
              <a:t>1,2,3,4</a:t>
            </a:r>
            <a:r>
              <a:rPr lang="zh-CN" altLang="en-US" sz="3600" b="1">
                <a:solidFill>
                  <a:schemeClr val="tx1"/>
                </a:solidFill>
              </a:rPr>
              <a:t>按先串联再并联的方式联接</a:t>
            </a:r>
            <a:r>
              <a:rPr lang="en-US" altLang="zh-CN" sz="3600" b="1">
                <a:solidFill>
                  <a:schemeClr val="tx1"/>
                </a:solidFill>
              </a:rPr>
              <a:t>. </a:t>
            </a:r>
            <a:r>
              <a:rPr lang="zh-CN" altLang="en-US" sz="3600" b="1">
                <a:solidFill>
                  <a:schemeClr val="tx1"/>
                </a:solidFill>
              </a:rPr>
              <a:t>设第</a:t>
            </a:r>
            <a:r>
              <a:rPr lang="en-US" altLang="zh-CN" sz="3600" b="1" i="1">
                <a:solidFill>
                  <a:schemeClr val="tx1"/>
                </a:solidFill>
              </a:rPr>
              <a:t>i</a:t>
            </a:r>
            <a:r>
              <a:rPr lang="zh-CN" altLang="en-US" sz="3600" b="1">
                <a:solidFill>
                  <a:schemeClr val="tx1"/>
                </a:solidFill>
              </a:rPr>
              <a:t>个元件的可靠性为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=1,2,3,4),</a:t>
            </a:r>
            <a:r>
              <a:rPr lang="en-US" altLang="zh-CN" sz="3600" b="1">
                <a:solidFill>
                  <a:schemeClr val="tx1"/>
                </a:solidFill>
              </a:rPr>
              <a:t> </a:t>
            </a:r>
            <a:r>
              <a:rPr lang="zh-CN" altLang="en-US" sz="3600" b="1">
                <a:solidFill>
                  <a:schemeClr val="tx1"/>
                </a:solidFill>
              </a:rPr>
              <a:t>求系统的可靠性</a:t>
            </a:r>
            <a:r>
              <a:rPr lang="en-US" altLang="zh-CN" sz="3600" b="1">
                <a:solidFill>
                  <a:schemeClr val="tx1"/>
                </a:solidFill>
              </a:rPr>
              <a:t>.</a:t>
            </a:r>
            <a:endParaRPr lang="en-US" altLang="zh-CN" sz="3600" b="1"/>
          </a:p>
        </p:txBody>
      </p:sp>
      <p:sp>
        <p:nvSpPr>
          <p:cNvPr id="118787" name="Line 3">
            <a:extLst>
              <a:ext uri="{FF2B5EF4-FFF2-40B4-BE49-F238E27FC236}">
                <a16:creationId xmlns:a16="http://schemas.microsoft.com/office/drawing/2014/main" id="{810F09D7-0F2B-1EF1-3B97-118D3D262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9813" y="4572000"/>
            <a:ext cx="61499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A758C5AB-6739-3D95-FABC-9D20AFED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3860800"/>
            <a:ext cx="4903788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89" name="Rectangle 5">
            <a:extLst>
              <a:ext uri="{FF2B5EF4-FFF2-40B4-BE49-F238E27FC236}">
                <a16:creationId xmlns:a16="http://schemas.microsoft.com/office/drawing/2014/main" id="{CDD191DE-7B10-76F3-C960-C39598305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644900"/>
            <a:ext cx="1204913" cy="3952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0" name="Rectangle 6">
            <a:extLst>
              <a:ext uri="{FF2B5EF4-FFF2-40B4-BE49-F238E27FC236}">
                <a16:creationId xmlns:a16="http://schemas.microsoft.com/office/drawing/2014/main" id="{D23AA590-1E2D-54AD-3328-7BB61B775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644900"/>
            <a:ext cx="1204912" cy="3952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1" name="Rectangle 7">
            <a:extLst>
              <a:ext uri="{FF2B5EF4-FFF2-40B4-BE49-F238E27FC236}">
                <a16:creationId xmlns:a16="http://schemas.microsoft.com/office/drawing/2014/main" id="{DA326389-07CA-51D7-A41D-ABFB753F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084763"/>
            <a:ext cx="1204913" cy="395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2" name="Rectangle 8">
            <a:extLst>
              <a:ext uri="{FF2B5EF4-FFF2-40B4-BE49-F238E27FC236}">
                <a16:creationId xmlns:a16="http://schemas.microsoft.com/office/drawing/2014/main" id="{EB707CF0-BA4C-01E9-CD45-FFED468A3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084763"/>
            <a:ext cx="1204912" cy="395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3" name="Text Box 9">
            <a:extLst>
              <a:ext uri="{FF2B5EF4-FFF2-40B4-BE49-F238E27FC236}">
                <a16:creationId xmlns:a16="http://schemas.microsoft.com/office/drawing/2014/main" id="{884EE6EE-875B-42D2-416A-697BFAE7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4083050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8794" name="Text Box 10">
            <a:extLst>
              <a:ext uri="{FF2B5EF4-FFF2-40B4-BE49-F238E27FC236}">
                <a16:creationId xmlns:a16="http://schemas.microsoft.com/office/drawing/2014/main" id="{8533B310-9DBE-88AD-8FA4-AA61835D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4083050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795" name="Text Box 11">
            <a:extLst>
              <a:ext uri="{FF2B5EF4-FFF2-40B4-BE49-F238E27FC236}">
                <a16:creationId xmlns:a16="http://schemas.microsoft.com/office/drawing/2014/main" id="{F0E48E26-E739-1C63-3CB1-7E93036EE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55165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18796" name="Text Box 12">
            <a:extLst>
              <a:ext uri="{FF2B5EF4-FFF2-40B4-BE49-F238E27FC236}">
                <a16:creationId xmlns:a16="http://schemas.microsoft.com/office/drawing/2014/main" id="{3070BC7B-9848-1546-AC08-F3F7FFBA2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5165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786BB443-73FC-25F1-A706-EF5ECE0D9CC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573088"/>
            <a:ext cx="9144000" cy="2784475"/>
          </a:xfrm>
        </p:spPr>
        <p:txBody>
          <a:bodyPr/>
          <a:lstStyle/>
          <a:p>
            <a:pPr algn="l" eaLnBrk="1" hangingPunct="1"/>
            <a:r>
              <a:rPr lang="en-US" altLang="zh-CN" sz="3600" b="1"/>
              <a:t>  </a:t>
            </a:r>
            <a:r>
              <a:rPr lang="zh-CN" altLang="en-US" sz="3600" b="1">
                <a:solidFill>
                  <a:schemeClr val="tx1"/>
                </a:solidFill>
              </a:rPr>
              <a:t>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</a:rPr>
              <a:t>表示事件“系统正常工作”</a:t>
            </a:r>
            <a:br>
              <a:rPr lang="zh-CN" altLang="en-US" sz="3600" b="1">
                <a:solidFill>
                  <a:schemeClr val="tx1"/>
                </a:solidFill>
              </a:rPr>
            </a:br>
            <a:r>
              <a:rPr lang="zh-CN" altLang="en-US" sz="3600" b="1">
                <a:solidFill>
                  <a:schemeClr val="tx1"/>
                </a:solidFill>
              </a:rPr>
              <a:t>    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solidFill>
                  <a:schemeClr val="tx1"/>
                </a:solidFill>
              </a:rPr>
              <a:t>表示事件“第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solidFill>
                  <a:schemeClr val="tx1"/>
                </a:solidFill>
              </a:rPr>
              <a:t>个元件正常工作”</a:t>
            </a:r>
          </a:p>
        </p:txBody>
      </p:sp>
      <p:sp>
        <p:nvSpPr>
          <p:cNvPr id="119811" name="Line 3">
            <a:extLst>
              <a:ext uri="{FF2B5EF4-FFF2-40B4-BE49-F238E27FC236}">
                <a16:creationId xmlns:a16="http://schemas.microsoft.com/office/drawing/2014/main" id="{9E9BAC61-ADDE-F970-04EC-639DAC837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9813" y="4572000"/>
            <a:ext cx="61499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19081F3D-3257-53EF-8D1F-9DD26C832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3860800"/>
            <a:ext cx="4903788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765058AB-060F-109E-7E73-781A51EE2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644900"/>
            <a:ext cx="1204913" cy="3952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6DCE428B-2AC6-AA2F-9C80-4853EBDAB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644900"/>
            <a:ext cx="1204912" cy="3952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A42836EB-7367-59E6-6980-46313560D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084763"/>
            <a:ext cx="1204913" cy="395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16" name="Rectangle 8">
            <a:extLst>
              <a:ext uri="{FF2B5EF4-FFF2-40B4-BE49-F238E27FC236}">
                <a16:creationId xmlns:a16="http://schemas.microsoft.com/office/drawing/2014/main" id="{C205F8DF-7809-71E9-E352-BD034EA2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084763"/>
            <a:ext cx="1204912" cy="3952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817" name="Text Box 9">
            <a:extLst>
              <a:ext uri="{FF2B5EF4-FFF2-40B4-BE49-F238E27FC236}">
                <a16:creationId xmlns:a16="http://schemas.microsoft.com/office/drawing/2014/main" id="{D2CC1A04-652F-1A43-9E62-48BBDA4A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4083050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9818" name="Text Box 10">
            <a:extLst>
              <a:ext uri="{FF2B5EF4-FFF2-40B4-BE49-F238E27FC236}">
                <a16:creationId xmlns:a16="http://schemas.microsoft.com/office/drawing/2014/main" id="{D877238C-4C3E-792A-DEBC-DBC7C54EC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13" y="4083050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9819" name="Text Box 11">
            <a:extLst>
              <a:ext uri="{FF2B5EF4-FFF2-40B4-BE49-F238E27FC236}">
                <a16:creationId xmlns:a16="http://schemas.microsoft.com/office/drawing/2014/main" id="{6D0B3555-A10F-BB51-FDC9-24F3345A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55165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19820" name="Text Box 12">
            <a:extLst>
              <a:ext uri="{FF2B5EF4-FFF2-40B4-BE49-F238E27FC236}">
                <a16:creationId xmlns:a16="http://schemas.microsoft.com/office/drawing/2014/main" id="{362261D7-7E00-F9EC-B441-85E9AF1C3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5165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944141" name="Text Box 13">
            <a:extLst>
              <a:ext uri="{FF2B5EF4-FFF2-40B4-BE49-F238E27FC236}">
                <a16:creationId xmlns:a16="http://schemas.microsoft.com/office/drawing/2014/main" id="{06CB403B-F1F5-EE1B-A9B2-4A9B48764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2997200"/>
            <a:ext cx="1584325" cy="641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Times New Roman" panose="02020603050405020304" pitchFamily="18" charset="0"/>
              </a:rPr>
              <a:t>线路</a:t>
            </a:r>
            <a:r>
              <a:rPr lang="en-US" altLang="zh-CN" sz="36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44142" name="Text Box 14">
            <a:extLst>
              <a:ext uri="{FF2B5EF4-FFF2-40B4-BE49-F238E27FC236}">
                <a16:creationId xmlns:a16="http://schemas.microsoft.com/office/drawing/2014/main" id="{64E0BB14-58FA-0BC5-E698-7E601212B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451475"/>
            <a:ext cx="1584325" cy="641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Arial" panose="020B0604020202020204" pitchFamily="34" charset="0"/>
              </a:rPr>
              <a:t>线路</a:t>
            </a:r>
            <a:r>
              <a:rPr lang="en-US" altLang="zh-CN" sz="3600" b="1">
                <a:latin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4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41" grpId="0"/>
      <p:bldP spid="9441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61215050-1F3B-B543-890C-08081287C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340100"/>
            <a:ext cx="2322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研究思路</a:t>
            </a:r>
            <a:r>
              <a:rPr kumimoji="1" lang="zh-CN" altLang="en-US" sz="2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9459" name="Text Box 4">
            <a:extLst>
              <a:ext uri="{FF2B5EF4-FFF2-40B4-BE49-F238E27FC236}">
                <a16:creationId xmlns:a16="http://schemas.microsoft.com/office/drawing/2014/main" id="{CF9E3682-9F2B-2BCA-708D-041408F0A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289300"/>
            <a:ext cx="6477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希望通过对简单事件</a:t>
            </a:r>
            <a:r>
              <a:rPr kumimoji="1" lang="en-US" altLang="zh-CN" sz="2800">
                <a:solidFill>
                  <a:srgbClr val="FFFFFF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集合</a:t>
            </a:r>
            <a:r>
              <a:rPr kumimoji="1" lang="en-US" altLang="zh-CN" sz="2800">
                <a:solidFill>
                  <a:srgbClr val="FFFFFF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的了解掌握</a:t>
            </a:r>
            <a:endParaRPr kumimoji="1" lang="en-US" altLang="zh-CN" sz="2800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较复杂的事件（集合）</a:t>
            </a:r>
            <a:r>
              <a:rPr kumimoji="1" lang="en-US" altLang="zh-CN" sz="2800">
                <a:solidFill>
                  <a:srgbClr val="FFFFFF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32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15633D79-D9C3-C290-322D-2EE6985DD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5211763"/>
            <a:ext cx="22510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研究规则</a:t>
            </a:r>
            <a:r>
              <a:rPr kumimoji="1" lang="zh-CN" altLang="en-US" sz="2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E889A216-0A9B-55C0-CE79-051FCA732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300" y="5159375"/>
            <a:ext cx="64770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按照集合之间的关系和运算来规定</a:t>
            </a:r>
            <a:endParaRPr kumimoji="1" lang="en-US" altLang="zh-CN" sz="2800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FFFFFF"/>
                </a:solidFill>
                <a:latin typeface="宋体" panose="02010600030101010101" pitchFamily="2" charset="-122"/>
              </a:rPr>
              <a:t>事件间的关系和运算</a:t>
            </a:r>
            <a:r>
              <a:rPr kumimoji="1" lang="en-US" altLang="zh-CN" sz="2800">
                <a:solidFill>
                  <a:srgbClr val="FFFFFF"/>
                </a:solidFill>
                <a:latin typeface="宋体" panose="02010600030101010101" pitchFamily="2" charset="-122"/>
              </a:rPr>
              <a:t>.</a:t>
            </a:r>
            <a:endParaRPr kumimoji="1" lang="zh-CN" altLang="en-US" sz="280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8F792694-04BA-251F-9032-BD56C1F91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674813"/>
            <a:ext cx="756126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在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到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2000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的整数中随机取一个数，</a:t>
            </a:r>
            <a:endParaRPr kumimoji="1" lang="en-US" altLang="zh-CN" sz="2800" b="1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=“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取到的数既不能被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整除，也不能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”</a:t>
            </a:r>
            <a:endParaRPr kumimoji="1" lang="zh-CN" altLang="en-US" sz="3200" b="1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Rectangle 3">
            <a:extLst>
              <a:ext uri="{FF2B5EF4-FFF2-40B4-BE49-F238E27FC236}">
                <a16:creationId xmlns:a16="http://schemas.microsoft.com/office/drawing/2014/main" id="{B78861E9-8B3B-649D-F03C-E64D34F5E0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85988" y="638175"/>
            <a:ext cx="5151437" cy="838200"/>
          </a:xfrm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</a:rPr>
              <a:t>事件之间的关系和运算</a:t>
            </a:r>
            <a:endParaRPr kumimoji="1" lang="zh-CN" altLang="en-US" sz="3200" dirty="0">
              <a:solidFill>
                <a:srgbClr val="66FF33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/>
      <p:bldP spid="61446" grpId="0"/>
      <p:bldP spid="6042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7380134C-889E-1917-D914-0B6A96E13C6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404813"/>
            <a:ext cx="9144000" cy="4927600"/>
          </a:xfrm>
        </p:spPr>
        <p:txBody>
          <a:bodyPr/>
          <a:lstStyle/>
          <a:p>
            <a:pPr algn="l" eaLnBrk="1" hangingPunct="1"/>
            <a:r>
              <a:rPr lang="zh-CN" altLang="en-US" sz="3600" b="1"/>
              <a:t>例</a:t>
            </a:r>
            <a:r>
              <a:rPr lang="en-US" altLang="zh-CN" sz="3600" b="1"/>
              <a:t>4 </a:t>
            </a:r>
            <a:r>
              <a:rPr lang="zh-CN" altLang="en-US" sz="3600" b="1">
                <a:solidFill>
                  <a:schemeClr val="tx1"/>
                </a:solidFill>
              </a:rPr>
              <a:t>甲乙两人进行乒乓球比赛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每局甲胜的概率为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1/2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问对甲而言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采用三局二胜制有利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还是采用一局定胜负制有利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设各局胜负相互独立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</a:t>
            </a:r>
            <a:b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</a:br>
            <a:endParaRPr lang="zh-CN" altLang="en-US" sz="3600" b="1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338C71A4-C462-9666-F7D3-D10C3DDAAB6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733425"/>
            <a:ext cx="9144000" cy="4927600"/>
          </a:xfrm>
        </p:spPr>
        <p:txBody>
          <a:bodyPr/>
          <a:lstStyle/>
          <a:p>
            <a:pPr algn="l" eaLnBrk="1" hangingPunct="1"/>
            <a:r>
              <a:rPr lang="zh-CN" altLang="en-US" sz="3600" b="1"/>
              <a:t>例</a:t>
            </a:r>
            <a:r>
              <a:rPr lang="en-US" altLang="zh-CN" sz="3600" b="1"/>
              <a:t>4 </a:t>
            </a:r>
            <a:r>
              <a:rPr lang="zh-CN" altLang="en-US" sz="3600" b="1">
                <a:solidFill>
                  <a:schemeClr val="tx1"/>
                </a:solidFill>
              </a:rPr>
              <a:t>甲乙两人进行乒乓球比赛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每局甲胜的概率为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1/2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问对甲而言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采用三局二胜制有利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还是采用一局定胜负制有利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设各局胜负相互独立</a:t>
            </a:r>
            <a: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  <a:t>.</a:t>
            </a:r>
            <a:b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</a:br>
            <a:br>
              <a:rPr lang="en-US" altLang="zh-CN" sz="3600" b="1">
                <a:solidFill>
                  <a:schemeClr val="tx1"/>
                </a:solidFill>
                <a:sym typeface="Symbol" panose="05050102010706020507" pitchFamily="18" charset="2"/>
              </a:rPr>
            </a:br>
            <a:r>
              <a:rPr lang="zh-CN" altLang="en-US" sz="3600" b="1">
                <a:sym typeface="Symbol" panose="05050102010706020507" pitchFamily="18" charset="2"/>
              </a:rPr>
              <a:t>解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  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表示事件“甲最终获胜”</a:t>
            </a:r>
            <a:b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</a:b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      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表示事件“甲在第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3600" b="1">
                <a:solidFill>
                  <a:schemeClr val="tx1"/>
                </a:solidFill>
                <a:sym typeface="Symbol" panose="05050102010706020507" pitchFamily="18" charset="2"/>
              </a:rPr>
              <a:t>局中获胜”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8E5FC89-74AF-A887-0430-948F912205E7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981075"/>
            <a:ext cx="8540750" cy="5118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b="1"/>
              <a:t>本节作业</a:t>
            </a:r>
          </a:p>
          <a:p>
            <a:pPr eaLnBrk="1" hangingPunct="1"/>
            <a:r>
              <a:rPr lang="zh-CN" altLang="en-US" sz="4000" b="1"/>
              <a:t> </a:t>
            </a:r>
            <a:r>
              <a:rPr lang="en-US" altLang="zh-CN" sz="4000" b="1"/>
              <a:t>28</a:t>
            </a:r>
            <a:r>
              <a:rPr lang="zh-CN" altLang="en-US" sz="4000" b="1"/>
              <a:t>题     </a:t>
            </a:r>
            <a:r>
              <a:rPr lang="en-US" altLang="zh-CN" sz="4000" b="1"/>
              <a:t>36</a:t>
            </a:r>
            <a:r>
              <a:rPr lang="zh-CN" altLang="en-US" sz="4000" b="1"/>
              <a:t>题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>
            <a:extLst>
              <a:ext uri="{FF2B5EF4-FFF2-40B4-BE49-F238E27FC236}">
                <a16:creationId xmlns:a16="http://schemas.microsoft.com/office/drawing/2014/main" id="{493373B2-F24C-AADC-A632-0366EC343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9138"/>
            <a:ext cx="74676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5000"/>
              </a:lnSpc>
            </a:pPr>
            <a:endParaRPr kumimoji="1" lang="en-US" altLang="zh-CN" sz="240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45000"/>
              </a:lnSpc>
            </a:pPr>
            <a:endParaRPr kumimoji="1"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6D6AB544-C63F-3675-8447-04A1F63DE0C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-323850" y="765175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chemeClr val="tx2"/>
                </a:solidFill>
                <a:latin typeface="Arial" panose="020B0604020202020204" pitchFamily="34" charset="0"/>
              </a:rPr>
              <a:t>第一章  概率论的基本概念</a:t>
            </a: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28FCBF15-6C96-EC33-156F-5DCB3D443F77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187450" y="1989138"/>
            <a:ext cx="8842375" cy="4498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第一节</a:t>
            </a:r>
            <a:r>
              <a:rPr lang="zh-CN" altLang="en-US" b="1">
                <a:solidFill>
                  <a:srgbClr val="FFFF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随机试验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第二节   样本空间、随机事件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第三节   频率与概率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第四节   等可能概型（古典概型）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第五节   条件概率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2"/>
                </a:solidFill>
                <a:latin typeface="宋体" panose="02010600030101010101" pitchFamily="2" charset="-122"/>
              </a:rPr>
              <a:t>第六节   独立性</a:t>
            </a:r>
          </a:p>
        </p:txBody>
      </p:sp>
    </p:spTree>
  </p:cSld>
  <p:clrMapOvr>
    <a:masterClrMapping/>
  </p:clrMapOvr>
  <p:transition advTm="10000">
    <p:zoom/>
    <p:sndAc>
      <p:stSnd>
        <p:snd r:embed="rId2" name="TYPE.WAV"/>
      </p:stSnd>
    </p:sndAc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>
            <a:extLst>
              <a:ext uri="{FF2B5EF4-FFF2-40B4-BE49-F238E27FC236}">
                <a16:creationId xmlns:a16="http://schemas.microsoft.com/office/drawing/2014/main" id="{DEDFE135-E2D4-D57F-76AD-38E81590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五大公式</a:t>
            </a:r>
          </a:p>
        </p:txBody>
      </p:sp>
      <p:sp>
        <p:nvSpPr>
          <p:cNvPr id="124931" name="内容占位符 2">
            <a:extLst>
              <a:ext uri="{FF2B5EF4-FFF2-40B4-BE49-F238E27FC236}">
                <a16:creationId xmlns:a16="http://schemas.microsoft.com/office/drawing/2014/main" id="{C9236D98-B334-E3BC-B94E-C0D0FB83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4932" name="Picture 2">
            <a:extLst>
              <a:ext uri="{FF2B5EF4-FFF2-40B4-BE49-F238E27FC236}">
                <a16:creationId xmlns:a16="http://schemas.microsoft.com/office/drawing/2014/main" id="{BE79EE6E-5B5A-72BC-ED8D-AEF2DD75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22194" r="35594" b="20786"/>
          <a:stretch>
            <a:fillRect/>
          </a:stretch>
        </p:blipFill>
        <p:spPr bwMode="auto">
          <a:xfrm>
            <a:off x="971550" y="404813"/>
            <a:ext cx="7137400" cy="59959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>
            <a:extLst>
              <a:ext uri="{FF2B5EF4-FFF2-40B4-BE49-F238E27FC236}">
                <a16:creationId xmlns:a16="http://schemas.microsoft.com/office/drawing/2014/main" id="{E428C6D2-1BFD-ECBE-122D-412661AE8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回顾：集合间的关系</a:t>
            </a:r>
          </a:p>
        </p:txBody>
      </p:sp>
      <p:sp>
        <p:nvSpPr>
          <p:cNvPr id="991235" name="Rectangle 3">
            <a:extLst>
              <a:ext uri="{FF2B5EF4-FFF2-40B4-BE49-F238E27FC236}">
                <a16:creationId xmlns:a16="http://schemas.microsoft.com/office/drawing/2014/main" id="{6CA9A3F5-E025-5F7F-A261-EE2C24944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060575"/>
            <a:ext cx="8281987" cy="4473575"/>
          </a:xfrm>
        </p:spPr>
        <p:txBody>
          <a:bodyPr/>
          <a:lstStyle/>
          <a:p>
            <a:pPr eaLnBrk="1" hangingPunct="1"/>
            <a:r>
              <a:rPr lang="zh-CN" altLang="en-US"/>
              <a:t>包含关系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    文字语言、符号语言、图形语言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/>
              <a:t>相等关系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/>
              <a:t>互不相容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>
            <a:extLst>
              <a:ext uri="{FF2B5EF4-FFF2-40B4-BE49-F238E27FC236}">
                <a16:creationId xmlns:a16="http://schemas.microsoft.com/office/drawing/2014/main" id="{7539CA75-1FE5-DEBE-CED7-2735B1064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回顾：集合间的运算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0CB39E5-E95F-B8C9-DF74-0ED6E6B3A1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并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    文字语言、符号语言、图形语言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/>
              <a:t>交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/>
              <a:t>差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/>
              <a:t>余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>
            <a:extLst>
              <a:ext uri="{FF2B5EF4-FFF2-40B4-BE49-F238E27FC236}">
                <a16:creationId xmlns:a16="http://schemas.microsoft.com/office/drawing/2014/main" id="{0CE9EE96-4F89-0115-6402-412353D693B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-171450"/>
            <a:ext cx="9144000" cy="1223963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4000" dirty="0"/>
              <a:t>1, </a:t>
            </a:r>
            <a:r>
              <a:rPr lang="zh-CN" altLang="en-US" sz="3200" dirty="0">
                <a:solidFill>
                  <a:schemeClr val="tx1"/>
                </a:solidFill>
              </a:rPr>
              <a:t>若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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则称事件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包含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(contain)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endParaRPr lang="en-US" altLang="zh-CN" sz="3200" dirty="0"/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2EAD876C-0A40-ADE7-2A13-5EF9D39D71A5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3073400"/>
            <a:ext cx="4986338" cy="3595688"/>
            <a:chOff x="2370" y="1575"/>
            <a:chExt cx="3141" cy="2265"/>
          </a:xfrm>
        </p:grpSpPr>
        <p:sp>
          <p:nvSpPr>
            <p:cNvPr id="22533" name="Text Box 4">
              <a:extLst>
                <a:ext uri="{FF2B5EF4-FFF2-40B4-BE49-F238E27FC236}">
                  <a16:creationId xmlns:a16="http://schemas.microsoft.com/office/drawing/2014/main" id="{86EE9300-D84F-EC36-3563-8EE790C4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2336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534" name="Rectangle 5">
              <a:extLst>
                <a:ext uri="{FF2B5EF4-FFF2-40B4-BE49-F238E27FC236}">
                  <a16:creationId xmlns:a16="http://schemas.microsoft.com/office/drawing/2014/main" id="{595E06B9-C166-E307-8B6A-7B04D9F69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1575"/>
              <a:ext cx="3141" cy="22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Oval 6">
              <a:extLst>
                <a:ext uri="{FF2B5EF4-FFF2-40B4-BE49-F238E27FC236}">
                  <a16:creationId xmlns:a16="http://schemas.microsoft.com/office/drawing/2014/main" id="{D087B3E2-3C7A-DCE4-C09A-CB42C459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1839"/>
              <a:ext cx="1920" cy="1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6" name="Oval 7">
              <a:extLst>
                <a:ext uri="{FF2B5EF4-FFF2-40B4-BE49-F238E27FC236}">
                  <a16:creationId xmlns:a16="http://schemas.microsoft.com/office/drawing/2014/main" id="{CBC46950-0DF4-DD81-935E-3DD7F2446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2272"/>
              <a:ext cx="960" cy="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7" name="Text Box 8">
              <a:extLst>
                <a:ext uri="{FF2B5EF4-FFF2-40B4-BE49-F238E27FC236}">
                  <a16:creationId xmlns:a16="http://schemas.microsoft.com/office/drawing/2014/main" id="{E2CC6F0C-4971-107C-3EA5-C98389285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320"/>
              <a:ext cx="25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2538" name="Text Box 9">
              <a:extLst>
                <a:ext uri="{FF2B5EF4-FFF2-40B4-BE49-F238E27FC236}">
                  <a16:creationId xmlns:a16="http://schemas.microsoft.com/office/drawing/2014/main" id="{CF5169D6-69DB-3A19-99BB-60B6708E8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" y="2652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A3B992E7-A293-EAFE-CB6F-27E19B4F362C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69888" y="620713"/>
            <a:ext cx="8739187" cy="110966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这是指的事件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发生必然导致事件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</a:t>
            </a:r>
            <a:endParaRPr lang="en-US" altLang="zh-CN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>
            <a:extLst>
              <a:ext uri="{FF2B5EF4-FFF2-40B4-BE49-F238E27FC236}">
                <a16:creationId xmlns:a16="http://schemas.microsoft.com/office/drawing/2014/main" id="{E3A66527-1B19-9495-2CAD-257836EC7FF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-171450"/>
            <a:ext cx="9144000" cy="1223963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4000" dirty="0"/>
              <a:t>1, </a:t>
            </a:r>
            <a:r>
              <a:rPr lang="zh-CN" altLang="en-US" sz="3200" dirty="0">
                <a:solidFill>
                  <a:schemeClr val="tx1"/>
                </a:solidFill>
              </a:rPr>
              <a:t>若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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则称事件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包含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(contain)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endParaRPr lang="en-US" altLang="zh-CN" sz="3200" dirty="0"/>
          </a:p>
        </p:txBody>
      </p:sp>
      <p:grpSp>
        <p:nvGrpSpPr>
          <p:cNvPr id="23555" name="Group 3">
            <a:extLst>
              <a:ext uri="{FF2B5EF4-FFF2-40B4-BE49-F238E27FC236}">
                <a16:creationId xmlns:a16="http://schemas.microsoft.com/office/drawing/2014/main" id="{BAA4AA5F-D1F7-F04D-E874-816D804C1597}"/>
              </a:ext>
            </a:extLst>
          </p:cNvPr>
          <p:cNvGrpSpPr>
            <a:grpSpLocks/>
          </p:cNvGrpSpPr>
          <p:nvPr/>
        </p:nvGrpSpPr>
        <p:grpSpPr bwMode="auto">
          <a:xfrm>
            <a:off x="3762375" y="3073400"/>
            <a:ext cx="4986338" cy="3595688"/>
            <a:chOff x="2370" y="1575"/>
            <a:chExt cx="3141" cy="2265"/>
          </a:xfrm>
        </p:grpSpPr>
        <p:sp>
          <p:nvSpPr>
            <p:cNvPr id="23558" name="Text Box 4">
              <a:extLst>
                <a:ext uri="{FF2B5EF4-FFF2-40B4-BE49-F238E27FC236}">
                  <a16:creationId xmlns:a16="http://schemas.microsoft.com/office/drawing/2014/main" id="{31B4BD97-0FA6-49C5-3C1E-B26700E58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2336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3559" name="Rectangle 5">
              <a:extLst>
                <a:ext uri="{FF2B5EF4-FFF2-40B4-BE49-F238E27FC236}">
                  <a16:creationId xmlns:a16="http://schemas.microsoft.com/office/drawing/2014/main" id="{CF926D92-E5B7-8274-3D20-DC63C714C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1575"/>
              <a:ext cx="3141" cy="22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0" name="Oval 6">
              <a:extLst>
                <a:ext uri="{FF2B5EF4-FFF2-40B4-BE49-F238E27FC236}">
                  <a16:creationId xmlns:a16="http://schemas.microsoft.com/office/drawing/2014/main" id="{07B68564-6222-0CC9-1C83-CBA70BBF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1839"/>
              <a:ext cx="1920" cy="186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1" name="Oval 7">
              <a:extLst>
                <a:ext uri="{FF2B5EF4-FFF2-40B4-BE49-F238E27FC236}">
                  <a16:creationId xmlns:a16="http://schemas.microsoft.com/office/drawing/2014/main" id="{E4A79D39-E174-5FBE-294F-24925501B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" y="2272"/>
              <a:ext cx="960" cy="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2" name="Text Box 8">
              <a:extLst>
                <a:ext uri="{FF2B5EF4-FFF2-40B4-BE49-F238E27FC236}">
                  <a16:creationId xmlns:a16="http://schemas.microsoft.com/office/drawing/2014/main" id="{60EC26FE-D3E5-5671-4A65-E1171AC52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320"/>
              <a:ext cx="25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3563" name="Text Box 9">
              <a:extLst>
                <a:ext uri="{FF2B5EF4-FFF2-40B4-BE49-F238E27FC236}">
                  <a16:creationId xmlns:a16="http://schemas.microsoft.com/office/drawing/2014/main" id="{0781D06A-A8C0-1211-A43F-4B0078B07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" y="2652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19F4B5BF-21F3-1AE9-83A1-A3AC7604EECF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69888" y="620713"/>
            <a:ext cx="8739187" cy="110966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这是指的事件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发生必然导致事件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</a:t>
            </a:r>
            <a:endParaRPr lang="en-US" altLang="zh-CN" sz="3200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A618BD1-A75D-7C5C-0873-D2BD2A52027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701800"/>
            <a:ext cx="9144000" cy="8636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若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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且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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即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=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则称事件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与事件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zh-CN" altLang="en-US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相等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.</a:t>
            </a:r>
            <a:endParaRPr lang="en-US" altLang="zh-CN" sz="32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8" name="Rectangle 4">
            <a:extLst>
              <a:ext uri="{FF2B5EF4-FFF2-40B4-BE49-F238E27FC236}">
                <a16:creationId xmlns:a16="http://schemas.microsoft.com/office/drawing/2014/main" id="{22194072-8543-38A0-9F6B-AF7C15EE2ED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252571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dirty="0"/>
              <a:t>2,</a:t>
            </a:r>
            <a:r>
              <a:rPr lang="zh-CN" altLang="en-US" sz="3200" dirty="0">
                <a:solidFill>
                  <a:schemeClr val="tx1"/>
                </a:solidFill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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={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sym typeface="Symbol" pitchFamily="18" charset="2"/>
              </a:rPr>
              <a:t>|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sym typeface="Symbol" pitchFamily="18" charset="2"/>
              </a:rPr>
              <a:t></a:t>
            </a:r>
            <a:r>
              <a:rPr lang="en-US" altLang="zh-CN" sz="3200" i="1" dirty="0" err="1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或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sym typeface="Symbol" pitchFamily="18" charset="2"/>
              </a:rPr>
              <a:t></a:t>
            </a:r>
            <a:r>
              <a:rPr lang="en-US" altLang="zh-CN" sz="3200" i="1" dirty="0" err="1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}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称为事件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和事件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 </a:t>
            </a:r>
            <a:b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</a:br>
            <a:endParaRPr lang="en-US" altLang="zh-CN" sz="3200" dirty="0">
              <a:solidFill>
                <a:schemeClr val="tx1"/>
              </a:solidFill>
              <a:sym typeface="Symbol" pitchFamily="18" charset="2"/>
            </a:endParaRPr>
          </a:p>
        </p:txBody>
      </p:sp>
      <p:grpSp>
        <p:nvGrpSpPr>
          <p:cNvPr id="24579" name="Group 15">
            <a:extLst>
              <a:ext uri="{FF2B5EF4-FFF2-40B4-BE49-F238E27FC236}">
                <a16:creationId xmlns:a16="http://schemas.microsoft.com/office/drawing/2014/main" id="{D105F1FE-BCB7-A4F4-84CC-E0325D1C8C97}"/>
              </a:ext>
            </a:extLst>
          </p:cNvPr>
          <p:cNvGrpSpPr>
            <a:grpSpLocks/>
          </p:cNvGrpSpPr>
          <p:nvPr/>
        </p:nvGrpSpPr>
        <p:grpSpPr bwMode="auto">
          <a:xfrm>
            <a:off x="2940050" y="3003550"/>
            <a:ext cx="6096000" cy="3810000"/>
            <a:chOff x="1852" y="1071"/>
            <a:chExt cx="3840" cy="2400"/>
          </a:xfrm>
        </p:grpSpPr>
        <p:sp>
          <p:nvSpPr>
            <p:cNvPr id="24581" name="Oval 2">
              <a:extLst>
                <a:ext uri="{FF2B5EF4-FFF2-40B4-BE49-F238E27FC236}">
                  <a16:creationId xmlns:a16="http://schemas.microsoft.com/office/drawing/2014/main" id="{74D0741C-461D-14D7-53EE-2F04DC57F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730"/>
              <a:ext cx="1488" cy="14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82" name="Oval 3">
              <a:extLst>
                <a:ext uri="{FF2B5EF4-FFF2-40B4-BE49-F238E27FC236}">
                  <a16:creationId xmlns:a16="http://schemas.microsoft.com/office/drawing/2014/main" id="{AF61E89C-64E3-70E9-0CD2-8931142A5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" y="1279"/>
              <a:ext cx="1968" cy="19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4583" name="Group 11">
              <a:extLst>
                <a:ext uri="{FF2B5EF4-FFF2-40B4-BE49-F238E27FC236}">
                  <a16:creationId xmlns:a16="http://schemas.microsoft.com/office/drawing/2014/main" id="{5591537E-5BCE-270D-DF26-FD6FEE3E13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2" y="1071"/>
              <a:ext cx="3840" cy="2400"/>
              <a:chOff x="813" y="1712"/>
              <a:chExt cx="3840" cy="2400"/>
            </a:xfrm>
          </p:grpSpPr>
          <p:sp>
            <p:nvSpPr>
              <p:cNvPr id="24584" name="Rectangle 5">
                <a:extLst>
                  <a:ext uri="{FF2B5EF4-FFF2-40B4-BE49-F238E27FC236}">
                    <a16:creationId xmlns:a16="http://schemas.microsoft.com/office/drawing/2014/main" id="{DC0FCA33-5214-2890-432B-A814AAA5A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1712"/>
                <a:ext cx="3840" cy="24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585" name="Text Box 6">
                <a:extLst>
                  <a:ext uri="{FF2B5EF4-FFF2-40B4-BE49-F238E27FC236}">
                    <a16:creationId xmlns:a16="http://schemas.microsoft.com/office/drawing/2014/main" id="{500009D9-5003-9BD8-3D3A-0DB007275E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3024"/>
                <a:ext cx="25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24586" name="Oval 7">
                <a:extLst>
                  <a:ext uri="{FF2B5EF4-FFF2-40B4-BE49-F238E27FC236}">
                    <a16:creationId xmlns:a16="http://schemas.microsoft.com/office/drawing/2014/main" id="{6B38A37E-72B4-B668-714B-4C61682E2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7" y="1909"/>
                <a:ext cx="1968" cy="19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587" name="Oval 8">
                <a:extLst>
                  <a:ext uri="{FF2B5EF4-FFF2-40B4-BE49-F238E27FC236}">
                    <a16:creationId xmlns:a16="http://schemas.microsoft.com/office/drawing/2014/main" id="{AD218B71-0F2D-873D-AB74-B58D5F05D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371"/>
                <a:ext cx="1488" cy="14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588" name="Text Box 9">
                <a:extLst>
                  <a:ext uri="{FF2B5EF4-FFF2-40B4-BE49-F238E27FC236}">
                    <a16:creationId xmlns:a16="http://schemas.microsoft.com/office/drawing/2014/main" id="{84D4097F-E8E7-99D9-8F58-54CB8602C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3" y="2944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4589" name="Text Box 10">
                <a:extLst>
                  <a:ext uri="{FF2B5EF4-FFF2-40B4-BE49-F238E27FC236}">
                    <a16:creationId xmlns:a16="http://schemas.microsoft.com/office/drawing/2014/main" id="{FDDA2376-E53F-A5D4-0974-4B25ACC3B9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5" y="2864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EA6019D-6280-1582-0353-93157C8C8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8" y="1851025"/>
            <a:ext cx="90344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ym typeface="Symbol" panose="05050102010706020507" pitchFamily="18" charset="2"/>
              </a:rPr>
              <a:t>当且仅当</a:t>
            </a:r>
            <a:r>
              <a:rPr lang="en-US" altLang="zh-CN" sz="3200" b="1" i="1">
                <a:sym typeface="Symbol" panose="05050102010706020507" pitchFamily="18" charset="2"/>
              </a:rPr>
              <a:t>A</a:t>
            </a:r>
            <a:r>
              <a:rPr lang="en-US" altLang="zh-CN" sz="3200" b="1">
                <a:sym typeface="Symbol" panose="05050102010706020507" pitchFamily="18" charset="2"/>
              </a:rPr>
              <a:t>, </a:t>
            </a:r>
            <a:r>
              <a:rPr lang="en-US" altLang="zh-CN" sz="3200" b="1" i="1">
                <a:sym typeface="Symbol" panose="05050102010706020507" pitchFamily="18" charset="2"/>
              </a:rPr>
              <a:t>B</a:t>
            </a:r>
            <a:r>
              <a:rPr lang="zh-CN" altLang="en-US" sz="3200" b="1">
                <a:sym typeface="Symbol" panose="05050102010706020507" pitchFamily="18" charset="2"/>
              </a:rPr>
              <a:t>中至少有一个发生时</a:t>
            </a:r>
            <a:r>
              <a:rPr lang="en-US" altLang="zh-CN" sz="3200" b="1">
                <a:sym typeface="Symbol" panose="05050102010706020507" pitchFamily="18" charset="2"/>
              </a:rPr>
              <a:t>, </a:t>
            </a:r>
            <a:r>
              <a:rPr lang="zh-CN" altLang="en-US" sz="3200" b="1">
                <a:sym typeface="Symbol" panose="05050102010706020507" pitchFamily="18" charset="2"/>
              </a:rPr>
              <a:t>事件</a:t>
            </a:r>
            <a:r>
              <a:rPr lang="en-US" altLang="zh-CN" sz="3200" b="1" i="1"/>
              <a:t>A</a:t>
            </a:r>
            <a:r>
              <a:rPr lang="en-US" altLang="zh-CN" sz="3200" b="1">
                <a:sym typeface="Symbol" panose="05050102010706020507" pitchFamily="18" charset="2"/>
              </a:rPr>
              <a:t></a:t>
            </a:r>
            <a:r>
              <a:rPr lang="en-US" altLang="zh-CN" sz="3200" b="1" i="1">
                <a:sym typeface="Symbol" panose="05050102010706020507" pitchFamily="18" charset="2"/>
              </a:rPr>
              <a:t>B</a:t>
            </a:r>
            <a:r>
              <a:rPr lang="zh-CN" altLang="en-US" sz="3200" b="1">
                <a:sym typeface="Symbol" panose="05050102010706020507" pitchFamily="18" charset="2"/>
              </a:rPr>
              <a:t>发生</a:t>
            </a:r>
            <a:endParaRPr lang="zh-CN" altLang="en-US" sz="32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>
            <a:extLst>
              <a:ext uri="{FF2B5EF4-FFF2-40B4-BE49-F238E27FC236}">
                <a16:creationId xmlns:a16="http://schemas.microsoft.com/office/drawing/2014/main" id="{531F1C95-8F9C-DE9F-3A52-071F570D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9" t="18895" r="35611" b="16887"/>
          <a:stretch>
            <a:fillRect/>
          </a:stretch>
        </p:blipFill>
        <p:spPr bwMode="auto">
          <a:xfrm>
            <a:off x="323850" y="692150"/>
            <a:ext cx="8280400" cy="616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>
            <a:extLst>
              <a:ext uri="{FF2B5EF4-FFF2-40B4-BE49-F238E27FC236}">
                <a16:creationId xmlns:a16="http://schemas.microsoft.com/office/drawing/2014/main" id="{0C5BB94A-808D-7C64-4D48-9A15396869A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15888"/>
            <a:ext cx="9144000" cy="24098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dirty="0"/>
              <a:t>3,</a:t>
            </a:r>
            <a:r>
              <a:rPr lang="zh-CN" altLang="en-US" sz="3200" dirty="0">
                <a:solidFill>
                  <a:schemeClr val="tx1"/>
                </a:solidFill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={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|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且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}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称为事件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zh-CN" altLang="en-US" sz="3200" b="0" u="sng" dirty="0">
                <a:sym typeface="Symbol" pitchFamily="18" charset="2"/>
              </a:rPr>
              <a:t>积事件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 </a:t>
            </a:r>
            <a:endParaRPr lang="en-US" altLang="zh-CN" sz="3200" i="1" dirty="0">
              <a:solidFill>
                <a:schemeClr val="tx1"/>
              </a:solidFill>
              <a:sym typeface="Symbol" pitchFamily="18" charset="2"/>
            </a:endParaRPr>
          </a:p>
        </p:txBody>
      </p:sp>
      <p:grpSp>
        <p:nvGrpSpPr>
          <p:cNvPr id="26627" name="Group 12">
            <a:extLst>
              <a:ext uri="{FF2B5EF4-FFF2-40B4-BE49-F238E27FC236}">
                <a16:creationId xmlns:a16="http://schemas.microsoft.com/office/drawing/2014/main" id="{73050F75-58D4-3248-DAB6-ACAC88D04E48}"/>
              </a:ext>
            </a:extLst>
          </p:cNvPr>
          <p:cNvGrpSpPr>
            <a:grpSpLocks/>
          </p:cNvGrpSpPr>
          <p:nvPr/>
        </p:nvGrpSpPr>
        <p:grpSpPr bwMode="auto">
          <a:xfrm>
            <a:off x="3321050" y="3646488"/>
            <a:ext cx="5354638" cy="3167062"/>
            <a:chOff x="2092" y="1344"/>
            <a:chExt cx="3373" cy="1995"/>
          </a:xfrm>
        </p:grpSpPr>
        <p:sp>
          <p:nvSpPr>
            <p:cNvPr id="26629" name="Freeform 2">
              <a:extLst>
                <a:ext uri="{FF2B5EF4-FFF2-40B4-BE49-F238E27FC236}">
                  <a16:creationId xmlns:a16="http://schemas.microsoft.com/office/drawing/2014/main" id="{131F39E3-6EDB-D0DC-2271-5497ED540637}"/>
                </a:ext>
              </a:extLst>
            </p:cNvPr>
            <p:cNvSpPr>
              <a:spLocks/>
            </p:cNvSpPr>
            <p:nvPr/>
          </p:nvSpPr>
          <p:spPr bwMode="auto">
            <a:xfrm rot="-160622">
              <a:off x="3014" y="1703"/>
              <a:ext cx="678" cy="1154"/>
            </a:xfrm>
            <a:custGeom>
              <a:avLst/>
              <a:gdLst>
                <a:gd name="T0" fmla="*/ 258 w 678"/>
                <a:gd name="T1" fmla="*/ 21 h 1326"/>
                <a:gd name="T2" fmla="*/ 366 w 678"/>
                <a:gd name="T3" fmla="*/ 19 h 1326"/>
                <a:gd name="T4" fmla="*/ 492 w 678"/>
                <a:gd name="T5" fmla="*/ 18 h 1326"/>
                <a:gd name="T6" fmla="*/ 600 w 678"/>
                <a:gd name="T7" fmla="*/ 15 h 1326"/>
                <a:gd name="T8" fmla="*/ 648 w 678"/>
                <a:gd name="T9" fmla="*/ 13 h 1326"/>
                <a:gd name="T10" fmla="*/ 678 w 678"/>
                <a:gd name="T11" fmla="*/ 11 h 1326"/>
                <a:gd name="T12" fmla="*/ 666 w 678"/>
                <a:gd name="T13" fmla="*/ 9 h 1326"/>
                <a:gd name="T14" fmla="*/ 636 w 678"/>
                <a:gd name="T15" fmla="*/ 7 h 1326"/>
                <a:gd name="T16" fmla="*/ 594 w 678"/>
                <a:gd name="T17" fmla="*/ 5 h 1326"/>
                <a:gd name="T18" fmla="*/ 534 w 678"/>
                <a:gd name="T19" fmla="*/ 3 h 1326"/>
                <a:gd name="T20" fmla="*/ 450 w 678"/>
                <a:gd name="T21" fmla="*/ 3 h 1326"/>
                <a:gd name="T22" fmla="*/ 366 w 678"/>
                <a:gd name="T23" fmla="*/ 3 h 1326"/>
                <a:gd name="T24" fmla="*/ 270 w 678"/>
                <a:gd name="T25" fmla="*/ 0 h 1326"/>
                <a:gd name="T26" fmla="*/ 210 w 678"/>
                <a:gd name="T27" fmla="*/ 3 h 1326"/>
                <a:gd name="T28" fmla="*/ 132 w 678"/>
                <a:gd name="T29" fmla="*/ 3 h 1326"/>
                <a:gd name="T30" fmla="*/ 66 w 678"/>
                <a:gd name="T31" fmla="*/ 5 h 1326"/>
                <a:gd name="T32" fmla="*/ 24 w 678"/>
                <a:gd name="T33" fmla="*/ 8 h 1326"/>
                <a:gd name="T34" fmla="*/ 0 w 678"/>
                <a:gd name="T35" fmla="*/ 10 h 1326"/>
                <a:gd name="T36" fmla="*/ 6 w 678"/>
                <a:gd name="T37" fmla="*/ 12 h 1326"/>
                <a:gd name="T38" fmla="*/ 42 w 678"/>
                <a:gd name="T39" fmla="*/ 15 h 1326"/>
                <a:gd name="T40" fmla="*/ 108 w 678"/>
                <a:gd name="T41" fmla="*/ 17 h 1326"/>
                <a:gd name="T42" fmla="*/ 192 w 678"/>
                <a:gd name="T43" fmla="*/ 19 h 1326"/>
                <a:gd name="T44" fmla="*/ 258 w 678"/>
                <a:gd name="T45" fmla="*/ 21 h 13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78"/>
                <a:gd name="T70" fmla="*/ 0 h 1326"/>
                <a:gd name="T71" fmla="*/ 678 w 678"/>
                <a:gd name="T72" fmla="*/ 1326 h 13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78" h="1326">
                  <a:moveTo>
                    <a:pt x="258" y="1326"/>
                  </a:moveTo>
                  <a:lnTo>
                    <a:pt x="366" y="1260"/>
                  </a:lnTo>
                  <a:lnTo>
                    <a:pt x="492" y="1152"/>
                  </a:lnTo>
                  <a:lnTo>
                    <a:pt x="600" y="990"/>
                  </a:lnTo>
                  <a:lnTo>
                    <a:pt x="648" y="852"/>
                  </a:lnTo>
                  <a:lnTo>
                    <a:pt x="678" y="702"/>
                  </a:lnTo>
                  <a:lnTo>
                    <a:pt x="666" y="570"/>
                  </a:lnTo>
                  <a:lnTo>
                    <a:pt x="636" y="444"/>
                  </a:lnTo>
                  <a:lnTo>
                    <a:pt x="594" y="324"/>
                  </a:lnTo>
                  <a:lnTo>
                    <a:pt x="534" y="228"/>
                  </a:lnTo>
                  <a:lnTo>
                    <a:pt x="450" y="126"/>
                  </a:lnTo>
                  <a:lnTo>
                    <a:pt x="366" y="60"/>
                  </a:lnTo>
                  <a:lnTo>
                    <a:pt x="270" y="0"/>
                  </a:lnTo>
                  <a:lnTo>
                    <a:pt x="210" y="60"/>
                  </a:lnTo>
                  <a:lnTo>
                    <a:pt x="132" y="174"/>
                  </a:lnTo>
                  <a:lnTo>
                    <a:pt x="66" y="312"/>
                  </a:lnTo>
                  <a:lnTo>
                    <a:pt x="24" y="474"/>
                  </a:lnTo>
                  <a:lnTo>
                    <a:pt x="0" y="606"/>
                  </a:lnTo>
                  <a:lnTo>
                    <a:pt x="6" y="768"/>
                  </a:lnTo>
                  <a:lnTo>
                    <a:pt x="42" y="948"/>
                  </a:lnTo>
                  <a:lnTo>
                    <a:pt x="108" y="1104"/>
                  </a:lnTo>
                  <a:lnTo>
                    <a:pt x="192" y="1224"/>
                  </a:lnTo>
                  <a:lnTo>
                    <a:pt x="258" y="1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26630" name="Rectangle 4">
              <a:extLst>
                <a:ext uri="{FF2B5EF4-FFF2-40B4-BE49-F238E27FC236}">
                  <a16:creationId xmlns:a16="http://schemas.microsoft.com/office/drawing/2014/main" id="{C0ABD5D2-43A0-CCA8-E252-2BBD8F32D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" y="1344"/>
              <a:ext cx="3373" cy="199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1" name="Text Box 5">
              <a:extLst>
                <a:ext uri="{FF2B5EF4-FFF2-40B4-BE49-F238E27FC236}">
                  <a16:creationId xmlns:a16="http://schemas.microsoft.com/office/drawing/2014/main" id="{FF4C6664-3F33-C881-25AA-BCA4A1B4D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5" y="2713"/>
              <a:ext cx="25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6632" name="Oval 6">
              <a:extLst>
                <a:ext uri="{FF2B5EF4-FFF2-40B4-BE49-F238E27FC236}">
                  <a16:creationId xmlns:a16="http://schemas.microsoft.com/office/drawing/2014/main" id="{48B89F60-E6A8-EE39-377B-1D576CEE3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" y="1402"/>
              <a:ext cx="1968" cy="17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3" name="Oval 7">
              <a:extLst>
                <a:ext uri="{FF2B5EF4-FFF2-40B4-BE49-F238E27FC236}">
                  <a16:creationId xmlns:a16="http://schemas.microsoft.com/office/drawing/2014/main" id="{526DF15F-E5EE-AD80-02DC-3872C8F1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627"/>
              <a:ext cx="1488" cy="129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4" name="Text Box 8">
              <a:extLst>
                <a:ext uri="{FF2B5EF4-FFF2-40B4-BE49-F238E27FC236}">
                  <a16:creationId xmlns:a16="http://schemas.microsoft.com/office/drawing/2014/main" id="{CEC80D0C-E557-E04B-6434-4ECF5AD6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" y="2007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6635" name="Text Box 9">
              <a:extLst>
                <a:ext uri="{FF2B5EF4-FFF2-40B4-BE49-F238E27FC236}">
                  <a16:creationId xmlns:a16="http://schemas.microsoft.com/office/drawing/2014/main" id="{D92B03EC-CBCF-AA4E-47B7-B3CA49438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2120"/>
              <a:ext cx="2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i="1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2AD50270-3AB9-5E13-525D-83214B0BFA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74625" y="1412875"/>
            <a:ext cx="9144000" cy="24098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当且仅当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同时发生时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 </a:t>
            </a:r>
          </a:p>
          <a:p>
            <a:pPr algn="l" eaLnBrk="1" hangingPunct="1">
              <a:defRPr/>
            </a:pP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也记作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AB.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>
            <a:extLst>
              <a:ext uri="{FF2B5EF4-FFF2-40B4-BE49-F238E27FC236}">
                <a16:creationId xmlns:a16="http://schemas.microsoft.com/office/drawing/2014/main" id="{C33E68F3-2969-CE6A-46BF-BC0C4F39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t="21017" r="38373" b="34106"/>
          <a:stretch>
            <a:fillRect/>
          </a:stretch>
        </p:blipFill>
        <p:spPr bwMode="auto">
          <a:xfrm>
            <a:off x="539750" y="549275"/>
            <a:ext cx="8208963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>
            <a:extLst>
              <a:ext uri="{FF2B5EF4-FFF2-40B4-BE49-F238E27FC236}">
                <a16:creationId xmlns:a16="http://schemas.microsoft.com/office/drawing/2014/main" id="{4E57F027-0301-A867-DA48-397D3FE17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9138"/>
            <a:ext cx="74676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5000"/>
              </a:lnSpc>
            </a:pPr>
            <a:endParaRPr kumimoji="1" lang="en-US" altLang="zh-CN" sz="240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45000"/>
              </a:lnSpc>
            </a:pPr>
            <a:endParaRPr kumimoji="1"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641028" name="Rectangle 4">
            <a:extLst>
              <a:ext uri="{FF2B5EF4-FFF2-40B4-BE49-F238E27FC236}">
                <a16:creationId xmlns:a16="http://schemas.microsoft.com/office/drawing/2014/main" id="{C5785384-417C-7491-F0F9-47B182983F4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-26988"/>
            <a:ext cx="8540750" cy="1143001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第一章  概率论的基本概念</a:t>
            </a:r>
          </a:p>
        </p:txBody>
      </p:sp>
      <p:sp>
        <p:nvSpPr>
          <p:cNvPr id="641030" name="Rectangle 6">
            <a:extLst>
              <a:ext uri="{FF2B5EF4-FFF2-40B4-BE49-F238E27FC236}">
                <a16:creationId xmlns:a16="http://schemas.microsoft.com/office/drawing/2014/main" id="{83794098-C20B-5DBD-1A94-9F9F93C8F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1625" y="1628775"/>
            <a:ext cx="8842375" cy="4498975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抛一枚硬币，</a:t>
            </a:r>
            <a:r>
              <a:rPr kumimoji="1" lang="zh-CN" altLang="en-US" sz="2800" dirty="0"/>
              <a:t>观察正面</a:t>
            </a:r>
            <a:r>
              <a:rPr kumimoji="1" lang="en-US" altLang="zh-CN" sz="2800" dirty="0"/>
              <a:t>H</a:t>
            </a:r>
            <a:r>
              <a:rPr kumimoji="1" lang="zh-CN" altLang="en-US" sz="2800" dirty="0"/>
              <a:t>、反面</a:t>
            </a:r>
            <a:r>
              <a:rPr kumimoji="1" lang="en-US" altLang="zh-CN" sz="2800" dirty="0"/>
              <a:t>T</a:t>
            </a:r>
            <a:r>
              <a:rPr kumimoji="1" lang="zh-CN" altLang="en-US" sz="2800" dirty="0"/>
              <a:t>出现的情况；</a:t>
            </a:r>
            <a:endParaRPr kumimoji="1" lang="zh-CN" altLang="zh-CN" sz="2800" dirty="0"/>
          </a:p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将一枚硬币连抛三次，</a:t>
            </a:r>
            <a:r>
              <a:rPr kumimoji="1" lang="zh-CN" altLang="en-US" sz="2800" dirty="0"/>
              <a:t>观察</a:t>
            </a:r>
            <a:r>
              <a:rPr kumimoji="1" lang="zh-CN" altLang="zh-CN" sz="2800" dirty="0"/>
              <a:t>正反面出现的情况；</a:t>
            </a:r>
          </a:p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3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将一枚硬币连抛三次，</a:t>
            </a:r>
            <a:r>
              <a:rPr kumimoji="1" lang="zh-CN" altLang="en-US" sz="2800" dirty="0"/>
              <a:t>观察</a:t>
            </a:r>
            <a:r>
              <a:rPr kumimoji="1" lang="zh-CN" altLang="zh-CN" sz="2800" dirty="0"/>
              <a:t>正面出现的次数</a:t>
            </a:r>
            <a:r>
              <a:rPr kumimoji="1" lang="zh-CN" altLang="en-US" sz="2800" dirty="0"/>
              <a:t>；</a:t>
            </a:r>
          </a:p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4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掷一颗骰子，</a:t>
            </a:r>
            <a:r>
              <a:rPr kumimoji="1" lang="zh-CN" altLang="en-US" sz="2800" dirty="0"/>
              <a:t>观察</a:t>
            </a:r>
            <a:r>
              <a:rPr kumimoji="1" lang="zh-CN" altLang="zh-CN" sz="2800" dirty="0"/>
              <a:t>可能出现的点数；</a:t>
            </a:r>
          </a:p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5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记录某网站一分钟内受到的点击次数；</a:t>
            </a:r>
          </a:p>
          <a:p>
            <a:pPr eaLnBrk="1" hangingPunct="1">
              <a:defRPr/>
            </a:pP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2800" baseline="-25000" dirty="0"/>
              <a:t>6</a:t>
            </a:r>
            <a:r>
              <a:rPr kumimoji="1" lang="en-US" altLang="zh-CN" sz="2800" dirty="0"/>
              <a:t>: </a:t>
            </a:r>
            <a:r>
              <a:rPr kumimoji="1" lang="zh-CN" altLang="zh-CN" sz="2800" dirty="0"/>
              <a:t>在一批灯泡中任取一只，测其寿命</a:t>
            </a:r>
            <a:r>
              <a:rPr kumimoji="1" lang="zh-CN" altLang="en-US" sz="2800" dirty="0"/>
              <a:t>；</a:t>
            </a:r>
            <a:endParaRPr kumimoji="1" lang="zh-CN" altLang="zh-CN" sz="28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8468BB-D6FA-8715-57A3-0CB527AB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advTm="10000">
    <p:zoom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1" name="Rectangle 3">
            <a:extLst>
              <a:ext uri="{FF2B5EF4-FFF2-40B4-BE49-F238E27FC236}">
                <a16:creationId xmlns:a16="http://schemas.microsoft.com/office/drawing/2014/main" id="{243E1010-548D-A625-6B9E-6071AFCA3E0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-458788"/>
            <a:ext cx="9144000" cy="2085976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br>
              <a:rPr lang="en-US" altLang="zh-CN" sz="3600" dirty="0"/>
            </a:br>
            <a:r>
              <a:rPr lang="en-US" altLang="zh-CN" sz="3200" dirty="0"/>
              <a:t>4,</a:t>
            </a:r>
            <a:r>
              <a:rPr lang="zh-CN" altLang="en-US" sz="3200" dirty="0">
                <a:solidFill>
                  <a:schemeClr val="tx1"/>
                </a:solidFill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latin typeface="Symbol" pitchFamily="18" charset="2"/>
              </a:rPr>
              <a:t>-</a:t>
            </a:r>
            <a:r>
              <a:rPr lang="en-US" altLang="zh-CN" sz="3200" i="1" dirty="0">
                <a:solidFill>
                  <a:schemeClr val="tx1"/>
                </a:solidFill>
              </a:rPr>
              <a:t>B</a:t>
            </a:r>
            <a:r>
              <a:rPr lang="en-US" altLang="zh-CN" sz="3200" dirty="0">
                <a:solidFill>
                  <a:schemeClr val="tx1"/>
                </a:solidFill>
              </a:rPr>
              <a:t>={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且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</a:t>
            </a:r>
            <a:r>
              <a:rPr lang="en-US" altLang="zh-CN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}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称为事件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的</a:t>
            </a:r>
            <a:b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</a:b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差事件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</a:t>
            </a:r>
            <a:endParaRPr lang="en-US" altLang="zh-CN" sz="3200" dirty="0"/>
          </a:p>
        </p:txBody>
      </p:sp>
      <p:grpSp>
        <p:nvGrpSpPr>
          <p:cNvPr id="28675" name="Group 16">
            <a:extLst>
              <a:ext uri="{FF2B5EF4-FFF2-40B4-BE49-F238E27FC236}">
                <a16:creationId xmlns:a16="http://schemas.microsoft.com/office/drawing/2014/main" id="{AEFA3F45-963A-DB0D-24C6-86433399529E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2566988"/>
            <a:ext cx="6408738" cy="3094037"/>
            <a:chOff x="930" y="1117"/>
            <a:chExt cx="3220" cy="1542"/>
          </a:xfrm>
        </p:grpSpPr>
        <p:sp>
          <p:nvSpPr>
            <p:cNvPr id="28678" name="Oval 2">
              <a:extLst>
                <a:ext uri="{FF2B5EF4-FFF2-40B4-BE49-F238E27FC236}">
                  <a16:creationId xmlns:a16="http://schemas.microsoft.com/office/drawing/2014/main" id="{C2830BF9-A32C-37B6-F787-763905A3D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246"/>
              <a:ext cx="1407" cy="11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8679" name="Group 10">
              <a:extLst>
                <a:ext uri="{FF2B5EF4-FFF2-40B4-BE49-F238E27FC236}">
                  <a16:creationId xmlns:a16="http://schemas.microsoft.com/office/drawing/2014/main" id="{FE66C6AB-070B-4EF2-AF82-503BE94A7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1117"/>
              <a:ext cx="3220" cy="1542"/>
              <a:chOff x="703" y="1344"/>
              <a:chExt cx="3744" cy="2291"/>
            </a:xfrm>
          </p:grpSpPr>
          <p:sp>
            <p:nvSpPr>
              <p:cNvPr id="28680" name="Rectangle 4">
                <a:extLst>
                  <a:ext uri="{FF2B5EF4-FFF2-40B4-BE49-F238E27FC236}">
                    <a16:creationId xmlns:a16="http://schemas.microsoft.com/office/drawing/2014/main" id="{943464B5-ADE7-CEEF-4EB1-42E47C167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3744" cy="229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681" name="Text Box 5">
                <a:extLst>
                  <a:ext uri="{FF2B5EF4-FFF2-40B4-BE49-F238E27FC236}">
                    <a16:creationId xmlns:a16="http://schemas.microsoft.com/office/drawing/2014/main" id="{2B8617D5-C415-BCCA-5CE8-21A20AD73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6" y="2900"/>
                <a:ext cx="240" cy="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28682" name="Oval 6">
                <a:extLst>
                  <a:ext uri="{FF2B5EF4-FFF2-40B4-BE49-F238E27FC236}">
                    <a16:creationId xmlns:a16="http://schemas.microsoft.com/office/drawing/2014/main" id="{9BDCEE2F-5BC9-A33E-9A3D-86ECE0CAB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584"/>
                <a:ext cx="1414" cy="141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683" name="Oval 7">
                <a:extLst>
                  <a:ext uri="{FF2B5EF4-FFF2-40B4-BE49-F238E27FC236}">
                    <a16:creationId xmlns:a16="http://schemas.microsoft.com/office/drawing/2014/main" id="{A32501BD-9909-22C9-EBBE-F6AAF2027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1532"/>
                <a:ext cx="1637" cy="163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684" name="Text Box 8">
                <a:extLst>
                  <a:ext uri="{FF2B5EF4-FFF2-40B4-BE49-F238E27FC236}">
                    <a16:creationId xmlns:a16="http://schemas.microsoft.com/office/drawing/2014/main" id="{171B1841-17AA-DA7C-28F4-65CC89837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8" y="2088"/>
                <a:ext cx="269" cy="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8685" name="Text Box 9">
                <a:extLst>
                  <a:ext uri="{FF2B5EF4-FFF2-40B4-BE49-F238E27FC236}">
                    <a16:creationId xmlns:a16="http://schemas.microsoft.com/office/drawing/2014/main" id="{E9445B37-087F-F2D9-401D-F96E5AD74E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3" y="2114"/>
                <a:ext cx="269" cy="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6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</p:grpSp>
      <p:sp>
        <p:nvSpPr>
          <p:cNvPr id="729100" name="Rectangle 12">
            <a:extLst>
              <a:ext uri="{FF2B5EF4-FFF2-40B4-BE49-F238E27FC236}">
                <a16:creationId xmlns:a16="http://schemas.microsoft.com/office/drawing/2014/main" id="{BB56448D-7BF7-DAAC-109D-A2CD1BC2923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07950" y="5761038"/>
            <a:ext cx="9144000" cy="9810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思考：       事件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A-B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 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事件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B-A</a:t>
            </a:r>
            <a:r>
              <a:rPr lang="en-US" altLang="zh-CN" sz="36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CDB1E36-BD72-832C-BE43-6CF7D466ABAD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612775" y="1341438"/>
            <a:ext cx="9144000" cy="136683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当且仅当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不发生时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latin typeface="Symbol" pitchFamily="18" charset="2"/>
                <a:sym typeface="Symbol" pitchFamily="18" charset="2"/>
              </a:rPr>
              <a:t>-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发生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</a:t>
            </a:r>
            <a:endParaRPr lang="en-US" altLang="zh-CN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9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>
            <a:extLst>
              <a:ext uri="{FF2B5EF4-FFF2-40B4-BE49-F238E27FC236}">
                <a16:creationId xmlns:a16="http://schemas.microsoft.com/office/drawing/2014/main" id="{FEA4C355-682B-2869-013A-3E6402FFCBE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5400" y="-417513"/>
            <a:ext cx="9144000" cy="31289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dirty="0"/>
              <a:t>5. </a:t>
            </a:r>
            <a:r>
              <a:rPr lang="zh-CN" altLang="en-US" sz="3200" dirty="0">
                <a:solidFill>
                  <a:schemeClr val="tx1"/>
                </a:solidFill>
              </a:rPr>
              <a:t>若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 dirty="0">
                <a:solidFill>
                  <a:schemeClr val="tx1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则称事件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是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互不相容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(exclusive)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或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互斥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b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</a:br>
            <a:endParaRPr lang="en-US" altLang="zh-CN" sz="3200" dirty="0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FD420721-1B85-EC2B-3785-96C48FFE6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3270250"/>
            <a:ext cx="6167437" cy="34718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244A7546-E836-3B2A-493A-0AE2D9100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4070350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9701" name="Oval 5">
            <a:extLst>
              <a:ext uri="{FF2B5EF4-FFF2-40B4-BE49-F238E27FC236}">
                <a16:creationId xmlns:a16="http://schemas.microsoft.com/office/drawing/2014/main" id="{A61EBDBD-0E2A-DF7C-C659-EE99ED28B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3700463"/>
            <a:ext cx="2505075" cy="24653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9702" name="Oval 6">
            <a:extLst>
              <a:ext uri="{FF2B5EF4-FFF2-40B4-BE49-F238E27FC236}">
                <a16:creationId xmlns:a16="http://schemas.microsoft.com/office/drawing/2014/main" id="{E75F3C73-6522-A850-1F0F-F590CC8B1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962400"/>
            <a:ext cx="1873250" cy="18430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30119" name="Rectangle 7">
            <a:extLst>
              <a:ext uri="{FF2B5EF4-FFF2-40B4-BE49-F238E27FC236}">
                <a16:creationId xmlns:a16="http://schemas.microsoft.com/office/drawing/2014/main" id="{3220C4DD-7F20-EC52-C22B-0B290420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157413"/>
            <a:ext cx="5173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基本事件是两两互不相容的</a:t>
            </a:r>
            <a:r>
              <a:rPr lang="en-US" altLang="zh-CN" sz="3200">
                <a:latin typeface="Arial" panose="020B0604020202020204" pitchFamily="34" charset="0"/>
                <a:sym typeface="Symbol" panose="05050102010706020507" pitchFamily="18" charset="2"/>
              </a:rPr>
              <a:t>.</a:t>
            </a:r>
            <a:endParaRPr lang="en-US" altLang="zh-CN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05FA35F-D363-0A7D-46AB-BA7ABCF30F2C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38138" y="1201738"/>
            <a:ext cx="8493125" cy="19113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这指的是事件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不能同时发生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</a:t>
            </a:r>
            <a:b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</a:br>
            <a:endParaRPr lang="en-US" altLang="zh-CN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3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9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99719A1-D29A-493C-C36D-44687543F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657600"/>
            <a:ext cx="4648200" cy="2590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AC8F9C4-BEE6-B74F-0E80-006FAFEEBDA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341947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dirty="0"/>
              <a:t>6, </a:t>
            </a:r>
            <a:r>
              <a:rPr lang="zh-CN" altLang="en-US" sz="3200" dirty="0">
                <a:solidFill>
                  <a:schemeClr val="tx1"/>
                </a:solidFill>
              </a:rPr>
              <a:t>若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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且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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则称事件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互为</a:t>
            </a:r>
            <a:b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</a:br>
            <a:r>
              <a:rPr lang="zh-CN" altLang="en-US" sz="3200" b="0" u="sng" dirty="0">
                <a:solidFill>
                  <a:srgbClr val="FFFF00"/>
                </a:solidFill>
                <a:sym typeface="Symbol" pitchFamily="18" charset="2"/>
              </a:rPr>
              <a:t>逆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又称事件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互为</a:t>
            </a:r>
            <a:r>
              <a:rPr lang="zh-CN" altLang="en-US" sz="3200" b="0" u="sng" dirty="0">
                <a:solidFill>
                  <a:srgbClr val="FFFF00"/>
                </a:solidFill>
                <a:sym typeface="Symbol" pitchFamily="18" charset="2"/>
              </a:rPr>
              <a:t>对立</a:t>
            </a:r>
            <a:r>
              <a:rPr lang="en-US" altLang="zh-CN" sz="3200" u="sng" dirty="0">
                <a:solidFill>
                  <a:srgbClr val="FFFF00"/>
                </a:solidFill>
                <a:sym typeface="Symbol" pitchFamily="18" charset="2"/>
              </a:rPr>
              <a:t>(complementary)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 </a:t>
            </a:r>
            <a:b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</a:br>
            <a:endParaRPr lang="en-US" altLang="zh-CN" sz="3200" dirty="0"/>
          </a:p>
        </p:txBody>
      </p:sp>
      <p:sp>
        <p:nvSpPr>
          <p:cNvPr id="30724" name="Text Box 5">
            <a:extLst>
              <a:ext uri="{FF2B5EF4-FFF2-40B4-BE49-F238E27FC236}">
                <a16:creationId xmlns:a16="http://schemas.microsoft.com/office/drawing/2014/main" id="{4C371FB4-ABA5-3A3B-68C7-B9B650F0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54784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0725" name="Oval 6">
            <a:extLst>
              <a:ext uri="{FF2B5EF4-FFF2-40B4-BE49-F238E27FC236}">
                <a16:creationId xmlns:a16="http://schemas.microsoft.com/office/drawing/2014/main" id="{BA83D2F8-EEA4-43FB-5630-4131CF11A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3833813"/>
            <a:ext cx="2070100" cy="1981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30726" name="Object 7">
            <a:extLst>
              <a:ext uri="{FF2B5EF4-FFF2-40B4-BE49-F238E27FC236}">
                <a16:creationId xmlns:a16="http://schemas.microsoft.com/office/drawing/2014/main" id="{D8FA26C8-6E5C-5203-71CE-B4D54489D2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1438" y="4238625"/>
          <a:ext cx="4667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0" imgH="9448" progId="Equation.3">
                  <p:embed/>
                </p:oleObj>
              </mc:Choice>
              <mc:Fallback>
                <p:oleObj name="公式" r:id="rId2" imgW="0" imgH="944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4238625"/>
                        <a:ext cx="4667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1144" name="Rectangle 8">
            <a:extLst>
              <a:ext uri="{FF2B5EF4-FFF2-40B4-BE49-F238E27FC236}">
                <a16:creationId xmlns:a16="http://schemas.microsoft.com/office/drawing/2014/main" id="{D4135F75-B7AD-7AD2-429F-4178C8DAA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1088"/>
            <a:ext cx="8558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latin typeface="Arial" panose="020B0604020202020204" pitchFamily="34" charset="0"/>
                <a:sym typeface="Symbol" panose="05050102010706020507" pitchFamily="18" charset="2"/>
              </a:rPr>
              <a:t>     </a:t>
            </a:r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对每次试验而言，事件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与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必有一个发生，</a:t>
            </a:r>
          </a:p>
          <a:p>
            <a:pPr eaLnBrk="1" hangingPunct="1"/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且仅有一个发生</a:t>
            </a:r>
            <a:r>
              <a:rPr lang="en-US" altLang="zh-CN" sz="3200">
                <a:latin typeface="Arial" panose="020B0604020202020204" pitchFamily="34" charset="0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/>
      <p:bldP spid="7311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05512EE-0873-12CF-74EB-B270D51DD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657600"/>
            <a:ext cx="4648200" cy="2590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38E3A6B6-2ECA-F5DF-2088-0D3E3E7852C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341947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dirty="0"/>
              <a:t>6, </a:t>
            </a:r>
            <a:r>
              <a:rPr lang="zh-CN" altLang="en-US" sz="3200" dirty="0">
                <a:solidFill>
                  <a:schemeClr val="tx1"/>
                </a:solidFill>
              </a:rPr>
              <a:t>若</a:t>
            </a:r>
            <a:r>
              <a:rPr lang="en-US" altLang="zh-CN" sz="3200" i="1" dirty="0">
                <a:solidFill>
                  <a:schemeClr val="tx1"/>
                </a:solidFill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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S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且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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则称事件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互为</a:t>
            </a:r>
            <a:b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</a:br>
            <a:r>
              <a:rPr lang="zh-CN" altLang="en-US" sz="3200" b="0" u="sng" dirty="0">
                <a:solidFill>
                  <a:srgbClr val="FFFF00"/>
                </a:solidFill>
                <a:sym typeface="Symbol" pitchFamily="18" charset="2"/>
              </a:rPr>
              <a:t>逆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又称事件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与事件</a:t>
            </a:r>
            <a:r>
              <a:rPr lang="en-US" altLang="zh-CN" sz="3200" i="1" dirty="0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sym typeface="Symbol" pitchFamily="18" charset="2"/>
              </a:rPr>
              <a:t>互为</a:t>
            </a:r>
            <a:r>
              <a:rPr lang="zh-CN" altLang="en-US" sz="3200" b="0" u="sng" dirty="0">
                <a:solidFill>
                  <a:srgbClr val="FFFF00"/>
                </a:solidFill>
                <a:sym typeface="Symbol" pitchFamily="18" charset="2"/>
              </a:rPr>
              <a:t>对立</a:t>
            </a:r>
            <a:r>
              <a:rPr lang="en-US" altLang="zh-CN" sz="3200" u="sng" dirty="0">
                <a:solidFill>
                  <a:srgbClr val="FFFF00"/>
                </a:solidFill>
                <a:sym typeface="Symbol" pitchFamily="18" charset="2"/>
              </a:rPr>
              <a:t>(complementary)</a:t>
            </a:r>
            <a:r>
              <a:rPr lang="zh-CN" altLang="en-US" sz="3200" u="sng" dirty="0">
                <a:solidFill>
                  <a:srgbClr val="FFFF00"/>
                </a:solidFill>
                <a:sym typeface="Symbol" pitchFamily="18" charset="2"/>
              </a:rPr>
              <a:t>事件</a:t>
            </a:r>
            <a: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  <a:t>. </a:t>
            </a:r>
            <a:br>
              <a:rPr lang="en-US" altLang="zh-CN" sz="3200" dirty="0">
                <a:solidFill>
                  <a:schemeClr val="tx1"/>
                </a:solidFill>
                <a:sym typeface="Symbol" pitchFamily="18" charset="2"/>
              </a:rPr>
            </a:br>
            <a:endParaRPr lang="en-US" altLang="zh-CN" sz="3200" dirty="0"/>
          </a:p>
        </p:txBody>
      </p:sp>
      <p:graphicFrame>
        <p:nvGraphicFramePr>
          <p:cNvPr id="998404" name="Object 4">
            <a:extLst>
              <a:ext uri="{FF2B5EF4-FFF2-40B4-BE49-F238E27FC236}">
                <a16:creationId xmlns:a16="http://schemas.microsoft.com/office/drawing/2014/main" id="{05B4A71D-E61B-EE1D-0E14-314121F172E2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4076700" y="2611438"/>
          <a:ext cx="29067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00105" imgH="152512" progId="Equation.DSMT4">
                  <p:embed/>
                </p:oleObj>
              </mc:Choice>
              <mc:Fallback>
                <p:oleObj name="Equation" r:id="rId2" imgW="800105" imgH="1525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2611438"/>
                        <a:ext cx="2906713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5">
            <a:extLst>
              <a:ext uri="{FF2B5EF4-FFF2-40B4-BE49-F238E27FC236}">
                <a16:creationId xmlns:a16="http://schemas.microsoft.com/office/drawing/2014/main" id="{90281018-267C-6F96-64B1-36A0D2AE0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5478463"/>
            <a:ext cx="40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1750" name="Oval 6">
            <a:extLst>
              <a:ext uri="{FF2B5EF4-FFF2-40B4-BE49-F238E27FC236}">
                <a16:creationId xmlns:a16="http://schemas.microsoft.com/office/drawing/2014/main" id="{B76D86B6-DCEA-F6A8-58D7-B5D7D8306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3833813"/>
            <a:ext cx="2070100" cy="1981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i="1">
                <a:latin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31751" name="Object 7">
            <a:extLst>
              <a:ext uri="{FF2B5EF4-FFF2-40B4-BE49-F238E27FC236}">
                <a16:creationId xmlns:a16="http://schemas.microsoft.com/office/drawing/2014/main" id="{72743E7F-EC73-5650-4862-50F39AC2D2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1438" y="4238625"/>
          <a:ext cx="4667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0" imgH="9448" progId="Equation.3">
                  <p:embed/>
                </p:oleObj>
              </mc:Choice>
              <mc:Fallback>
                <p:oleObj name="公式" r:id="rId4" imgW="0" imgH="944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4238625"/>
                        <a:ext cx="4667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8408" name="Rectangle 8">
            <a:extLst>
              <a:ext uri="{FF2B5EF4-FFF2-40B4-BE49-F238E27FC236}">
                <a16:creationId xmlns:a16="http://schemas.microsoft.com/office/drawing/2014/main" id="{FDDC4169-B3AE-73CD-07C2-A9142793B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701925"/>
            <a:ext cx="3265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A</a:t>
            </a:r>
            <a:r>
              <a:rPr lang="zh-CN" altLang="en-US" sz="3200">
                <a:latin typeface="Arial" panose="020B0604020202020204" pitchFamily="34" charset="0"/>
                <a:sym typeface="Symbol" panose="05050102010706020507" pitchFamily="18" charset="2"/>
              </a:rPr>
              <a:t>的对立事件记为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8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9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9679" name="Object 15">
            <a:extLst>
              <a:ext uri="{FF2B5EF4-FFF2-40B4-BE49-F238E27FC236}">
                <a16:creationId xmlns:a16="http://schemas.microsoft.com/office/drawing/2014/main" id="{7853E8CD-8599-5BCF-FD87-37D13602DD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1196975"/>
          <a:ext cx="10795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9192" imgH="0" progId="Equation.DSMT4">
                  <p:embed/>
                </p:oleObj>
              </mc:Choice>
              <mc:Fallback>
                <p:oleObj name="Equation" r:id="rId2" imgW="219192" imgH="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196975"/>
                        <a:ext cx="10795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9711" name="Object 47">
            <a:extLst>
              <a:ext uri="{FF2B5EF4-FFF2-40B4-BE49-F238E27FC236}">
                <a16:creationId xmlns:a16="http://schemas.microsoft.com/office/drawing/2014/main" id="{71112321-FBA3-BD83-83A9-24D2E961B448}"/>
              </a:ext>
            </a:extLst>
          </p:cNvPr>
          <p:cNvGraphicFramePr>
            <a:graphicFrameLocks noChangeAspect="1"/>
          </p:cNvGraphicFramePr>
          <p:nvPr>
            <p:ph/>
          </p:nvPr>
        </p:nvGraphicFramePr>
        <p:xfrm>
          <a:off x="6372225" y="1052513"/>
          <a:ext cx="6715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860" imgH="123900" progId="Equation.DSMT4">
                  <p:embed/>
                </p:oleObj>
              </mc:Choice>
              <mc:Fallback>
                <p:oleObj name="Equation" r:id="rId4" imgW="180860" imgH="1239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052513"/>
                        <a:ext cx="67151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11A5A51-7590-9609-B8E6-EDA2E1E6B8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1125538"/>
          <a:ext cx="8556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63" imgH="85839" progId="Equation.DSMT4">
                  <p:embed/>
                </p:oleObj>
              </mc:Choice>
              <mc:Fallback>
                <p:oleObj name="Equation" r:id="rId6" imgW="304763" imgH="85839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125538"/>
                        <a:ext cx="8556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36C4FE-6A72-D73E-8BA6-549F2C966DE5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860800"/>
            <a:ext cx="4953000" cy="1981200"/>
            <a:chOff x="912" y="2592"/>
            <a:chExt cx="3120" cy="1248"/>
          </a:xfrm>
        </p:grpSpPr>
        <p:sp>
          <p:nvSpPr>
            <p:cNvPr id="33837" name="Rectangle 3">
              <a:extLst>
                <a:ext uri="{FF2B5EF4-FFF2-40B4-BE49-F238E27FC236}">
                  <a16:creationId xmlns:a16="http://schemas.microsoft.com/office/drawing/2014/main" id="{446A060F-0955-F535-FC9D-E9F35290E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92"/>
              <a:ext cx="3120" cy="12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38" name="Object 4">
              <a:extLst>
                <a:ext uri="{FF2B5EF4-FFF2-40B4-BE49-F238E27FC236}">
                  <a16:creationId xmlns:a16="http://schemas.microsoft.com/office/drawing/2014/main" id="{ADCA8197-599E-6440-A0E3-0AF379BC25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7" y="3504"/>
            <a:ext cx="2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166" imgH="0" progId="Equation.DSMT4">
                    <p:embed/>
                  </p:oleObj>
                </mc:Choice>
                <mc:Fallback>
                  <p:oleObj name="Equation" r:id="rId2" imgW="19166" imgH="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7" y="3504"/>
                          <a:ext cx="258" cy="240"/>
                        </a:xfrm>
                        <a:prstGeom prst="rect">
                          <a:avLst/>
                        </a:prstGeom>
                        <a:solidFill>
                          <a:srgbClr val="FFCC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>
            <a:extLst>
              <a:ext uri="{FF2B5EF4-FFF2-40B4-BE49-F238E27FC236}">
                <a16:creationId xmlns:a16="http://schemas.microsoft.com/office/drawing/2014/main" id="{04434BAF-F403-B499-7724-5BC9CDBC1FD5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860800"/>
            <a:ext cx="4968875" cy="1944688"/>
            <a:chOff x="1882" y="2432"/>
            <a:chExt cx="3130" cy="1225"/>
          </a:xfrm>
        </p:grpSpPr>
        <p:sp>
          <p:nvSpPr>
            <p:cNvPr id="33828" name="Line 6">
              <a:extLst>
                <a:ext uri="{FF2B5EF4-FFF2-40B4-BE49-F238E27FC236}">
                  <a16:creationId xmlns:a16="http://schemas.microsoft.com/office/drawing/2014/main" id="{F4F4DE3A-9214-6BF5-633E-377DF989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432"/>
              <a:ext cx="154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Line 7">
              <a:extLst>
                <a:ext uri="{FF2B5EF4-FFF2-40B4-BE49-F238E27FC236}">
                  <a16:creationId xmlns:a16="http://schemas.microsoft.com/office/drawing/2014/main" id="{EBD5C844-8536-E86E-0D86-186862ED0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659"/>
              <a:ext cx="1270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Line 8">
              <a:extLst>
                <a:ext uri="{FF2B5EF4-FFF2-40B4-BE49-F238E27FC236}">
                  <a16:creationId xmlns:a16="http://schemas.microsoft.com/office/drawing/2014/main" id="{2FC9C3BC-44C6-062F-9FD0-8B27AE35B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2432"/>
              <a:ext cx="1270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Line 9">
              <a:extLst>
                <a:ext uri="{FF2B5EF4-FFF2-40B4-BE49-F238E27FC236}">
                  <a16:creationId xmlns:a16="http://schemas.microsoft.com/office/drawing/2014/main" id="{85990DFD-4D02-BCA4-699F-E76F44FDC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2432"/>
              <a:ext cx="154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Line 10">
              <a:extLst>
                <a:ext uri="{FF2B5EF4-FFF2-40B4-BE49-F238E27FC236}">
                  <a16:creationId xmlns:a16="http://schemas.microsoft.com/office/drawing/2014/main" id="{897BFD10-0E31-C64A-B9C3-E05BE96E9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432"/>
              <a:ext cx="154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Line 11">
              <a:extLst>
                <a:ext uri="{FF2B5EF4-FFF2-40B4-BE49-F238E27FC236}">
                  <a16:creationId xmlns:a16="http://schemas.microsoft.com/office/drawing/2014/main" id="{504A667D-C514-9A71-0ECA-4FF58F7D4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2432"/>
              <a:ext cx="154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Line 12">
              <a:extLst>
                <a:ext uri="{FF2B5EF4-FFF2-40B4-BE49-F238E27FC236}">
                  <a16:creationId xmlns:a16="http://schemas.microsoft.com/office/drawing/2014/main" id="{142023AE-BB3D-3F62-1E31-29BE219FC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432"/>
              <a:ext cx="154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Line 13">
              <a:extLst>
                <a:ext uri="{FF2B5EF4-FFF2-40B4-BE49-F238E27FC236}">
                  <a16:creationId xmlns:a16="http://schemas.microsoft.com/office/drawing/2014/main" id="{810AE539-3CB3-956D-6521-6FDBCFF3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2976"/>
              <a:ext cx="862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Line 14">
              <a:extLst>
                <a:ext uri="{FF2B5EF4-FFF2-40B4-BE49-F238E27FC236}">
                  <a16:creationId xmlns:a16="http://schemas.microsoft.com/office/drawing/2014/main" id="{56C25517-8387-7C5C-688A-C73666C7F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432"/>
              <a:ext cx="862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86447" name="Object 15">
            <a:extLst>
              <a:ext uri="{FF2B5EF4-FFF2-40B4-BE49-F238E27FC236}">
                <a16:creationId xmlns:a16="http://schemas.microsoft.com/office/drawing/2014/main" id="{54C6E583-31B3-488E-7C40-AF89DBE70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375" y="603250"/>
          <a:ext cx="71056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6234" imgH="152512" progId="Equation.DSMT4">
                  <p:embed/>
                </p:oleObj>
              </mc:Choice>
              <mc:Fallback>
                <p:oleObj name="Equation" r:id="rId4" imgW="3086234" imgH="152512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603250"/>
                        <a:ext cx="710565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6">
            <a:extLst>
              <a:ext uri="{FF2B5EF4-FFF2-40B4-BE49-F238E27FC236}">
                <a16:creationId xmlns:a16="http://schemas.microsoft.com/office/drawing/2014/main" id="{CFDDA1E5-09BB-5214-0D4D-395A0B897638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773238"/>
            <a:ext cx="4953000" cy="1981200"/>
            <a:chOff x="912" y="2592"/>
            <a:chExt cx="3120" cy="1248"/>
          </a:xfrm>
        </p:grpSpPr>
        <p:sp>
          <p:nvSpPr>
            <p:cNvPr id="33826" name="Rectangle 17">
              <a:extLst>
                <a:ext uri="{FF2B5EF4-FFF2-40B4-BE49-F238E27FC236}">
                  <a16:creationId xmlns:a16="http://schemas.microsoft.com/office/drawing/2014/main" id="{4D0EC0C4-2EAB-B3CF-574F-9C94A840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92"/>
              <a:ext cx="3120" cy="124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27" name="Object 18">
              <a:extLst>
                <a:ext uri="{FF2B5EF4-FFF2-40B4-BE49-F238E27FC236}">
                  <a16:creationId xmlns:a16="http://schemas.microsoft.com/office/drawing/2014/main" id="{77C01B66-BC2B-7CD4-F252-A614B79D0A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7" y="3504"/>
            <a:ext cx="2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166" imgH="0" progId="Equation.DSMT4">
                    <p:embed/>
                  </p:oleObj>
                </mc:Choice>
                <mc:Fallback>
                  <p:oleObj name="Equation" r:id="rId6" imgW="19166" imgH="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7" y="3504"/>
                          <a:ext cx="258" cy="240"/>
                        </a:xfrm>
                        <a:prstGeom prst="rect">
                          <a:avLst/>
                        </a:prstGeom>
                        <a:solidFill>
                          <a:srgbClr val="FFCC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D6DBA917-CE63-B2F0-83D6-3EF0D229E8A0}"/>
              </a:ext>
            </a:extLst>
          </p:cNvPr>
          <p:cNvGrpSpPr>
            <a:grpSpLocks/>
          </p:cNvGrpSpPr>
          <p:nvPr/>
        </p:nvGrpSpPr>
        <p:grpSpPr bwMode="auto">
          <a:xfrm>
            <a:off x="3205163" y="2132013"/>
            <a:ext cx="1676400" cy="1524000"/>
            <a:chOff x="2304" y="2880"/>
            <a:chExt cx="1056" cy="960"/>
          </a:xfrm>
        </p:grpSpPr>
        <p:sp>
          <p:nvSpPr>
            <p:cNvPr id="33824" name="Oval 20">
              <a:extLst>
                <a:ext uri="{FF2B5EF4-FFF2-40B4-BE49-F238E27FC236}">
                  <a16:creationId xmlns:a16="http://schemas.microsoft.com/office/drawing/2014/main" id="{8A2D39CD-7880-F8F8-96F9-9BE9E5E7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80"/>
              <a:ext cx="1056" cy="96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25" name="Object 21">
              <a:extLst>
                <a:ext uri="{FF2B5EF4-FFF2-40B4-BE49-F238E27FC236}">
                  <a16:creationId xmlns:a16="http://schemas.microsoft.com/office/drawing/2014/main" id="{386E55D6-DAEC-3703-A128-186CCE7870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3168"/>
            <a:ext cx="274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0" imgH="9448" progId="Equation.3">
                    <p:embed/>
                  </p:oleObj>
                </mc:Choice>
                <mc:Fallback>
                  <p:oleObj r:id="rId8" imgW="0" imgH="9448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168"/>
                          <a:ext cx="274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C4A041B7-627D-99E6-437D-82ABD965D971}"/>
              </a:ext>
            </a:extLst>
          </p:cNvPr>
          <p:cNvGrpSpPr>
            <a:grpSpLocks/>
          </p:cNvGrpSpPr>
          <p:nvPr/>
        </p:nvGrpSpPr>
        <p:grpSpPr bwMode="auto">
          <a:xfrm>
            <a:off x="2747963" y="2513013"/>
            <a:ext cx="838200" cy="762000"/>
            <a:chOff x="2016" y="3120"/>
            <a:chExt cx="528" cy="480"/>
          </a:xfrm>
        </p:grpSpPr>
        <p:sp>
          <p:nvSpPr>
            <p:cNvPr id="33822" name="Oval 23">
              <a:extLst>
                <a:ext uri="{FF2B5EF4-FFF2-40B4-BE49-F238E27FC236}">
                  <a16:creationId xmlns:a16="http://schemas.microsoft.com/office/drawing/2014/main" id="{3920E15D-E84B-BB9B-4FF5-27F9F8EAD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120"/>
              <a:ext cx="528" cy="480"/>
            </a:xfrm>
            <a:prstGeom prst="ellipse">
              <a:avLst/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23" name="Object 24">
              <a:extLst>
                <a:ext uri="{FF2B5EF4-FFF2-40B4-BE49-F238E27FC236}">
                  <a16:creationId xmlns:a16="http://schemas.microsoft.com/office/drawing/2014/main" id="{7FEB5143-BC4F-AE0C-D8EB-957F2218EC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3216"/>
            <a:ext cx="229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0" imgH="9448" progId="Equation.3">
                    <p:embed/>
                  </p:oleObj>
                </mc:Choice>
                <mc:Fallback>
                  <p:oleObj r:id="rId10" imgW="0" imgH="9448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216"/>
                          <a:ext cx="229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179A211C-D152-2B26-22ED-70930F43860D}"/>
              </a:ext>
            </a:extLst>
          </p:cNvPr>
          <p:cNvGrpSpPr>
            <a:grpSpLocks/>
          </p:cNvGrpSpPr>
          <p:nvPr/>
        </p:nvGrpSpPr>
        <p:grpSpPr bwMode="auto">
          <a:xfrm>
            <a:off x="2747963" y="2513013"/>
            <a:ext cx="457200" cy="762000"/>
            <a:chOff x="2016" y="3120"/>
            <a:chExt cx="288" cy="480"/>
          </a:xfrm>
        </p:grpSpPr>
        <p:grpSp>
          <p:nvGrpSpPr>
            <p:cNvPr id="33816" name="Group 26">
              <a:extLst>
                <a:ext uri="{FF2B5EF4-FFF2-40B4-BE49-F238E27FC236}">
                  <a16:creationId xmlns:a16="http://schemas.microsoft.com/office/drawing/2014/main" id="{17410FFC-386D-A1EF-E4AC-828A441F0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3120"/>
              <a:ext cx="288" cy="480"/>
              <a:chOff x="2016" y="3120"/>
              <a:chExt cx="288" cy="480"/>
            </a:xfrm>
          </p:grpSpPr>
          <p:sp>
            <p:nvSpPr>
              <p:cNvPr id="33818" name="Line 27">
                <a:extLst>
                  <a:ext uri="{FF2B5EF4-FFF2-40B4-BE49-F238E27FC236}">
                    <a16:creationId xmlns:a16="http://schemas.microsoft.com/office/drawing/2014/main" id="{BFAA9006-B64D-2459-9823-6202C2E55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16" y="3120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19" name="Line 28">
                <a:extLst>
                  <a:ext uri="{FF2B5EF4-FFF2-40B4-BE49-F238E27FC236}">
                    <a16:creationId xmlns:a16="http://schemas.microsoft.com/office/drawing/2014/main" id="{BB303DFA-9E6B-2714-6419-A69ABFA5E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340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20" name="Line 29">
                <a:extLst>
                  <a:ext uri="{FF2B5EF4-FFF2-40B4-BE49-F238E27FC236}">
                    <a16:creationId xmlns:a16="http://schemas.microsoft.com/office/drawing/2014/main" id="{5D76294C-9F00-E1B7-EB1D-FE9BB83E1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50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21" name="Line 30">
                <a:extLst>
                  <a:ext uri="{FF2B5EF4-FFF2-40B4-BE49-F238E27FC236}">
                    <a16:creationId xmlns:a16="http://schemas.microsoft.com/office/drawing/2014/main" id="{F27456AD-91B4-6375-02D4-278A6F0FF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3264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3817" name="Line 31">
              <a:extLst>
                <a:ext uri="{FF2B5EF4-FFF2-40B4-BE49-F238E27FC236}">
                  <a16:creationId xmlns:a16="http://schemas.microsoft.com/office/drawing/2014/main" id="{02B48CBB-A8CB-3976-DA0C-3E7EC2179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34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9" name="Group 32">
            <a:extLst>
              <a:ext uri="{FF2B5EF4-FFF2-40B4-BE49-F238E27FC236}">
                <a16:creationId xmlns:a16="http://schemas.microsoft.com/office/drawing/2014/main" id="{B6A2E2C9-7E67-1B14-BE90-003F6EDF07CB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4219575"/>
            <a:ext cx="1676400" cy="1524000"/>
            <a:chOff x="2304" y="2880"/>
            <a:chExt cx="1056" cy="960"/>
          </a:xfrm>
        </p:grpSpPr>
        <p:sp>
          <p:nvSpPr>
            <p:cNvPr id="33814" name="Oval 33">
              <a:extLst>
                <a:ext uri="{FF2B5EF4-FFF2-40B4-BE49-F238E27FC236}">
                  <a16:creationId xmlns:a16="http://schemas.microsoft.com/office/drawing/2014/main" id="{0368A4FE-7E8F-8D81-B293-3991FBBEE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80"/>
              <a:ext cx="1056" cy="96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15" name="Object 34">
              <a:extLst>
                <a:ext uri="{FF2B5EF4-FFF2-40B4-BE49-F238E27FC236}">
                  <a16:creationId xmlns:a16="http://schemas.microsoft.com/office/drawing/2014/main" id="{6EBB319B-C15D-B006-0035-38964C86D5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3168"/>
            <a:ext cx="274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0" imgH="9448" progId="Equation.3">
                    <p:embed/>
                  </p:oleObj>
                </mc:Choice>
                <mc:Fallback>
                  <p:oleObj r:id="rId12" imgW="0" imgH="9448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168"/>
                          <a:ext cx="274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6467" name="AutoShape 35">
            <a:extLst>
              <a:ext uri="{FF2B5EF4-FFF2-40B4-BE49-F238E27FC236}">
                <a16:creationId xmlns:a16="http://schemas.microsoft.com/office/drawing/2014/main" id="{3296D245-0BFD-FFA1-9608-F933B6B3E7FD}"/>
              </a:ext>
            </a:extLst>
          </p:cNvPr>
          <p:cNvSpPr>
            <a:spLocks noChangeArrowheads="1"/>
          </p:cNvSpPr>
          <p:nvPr/>
        </p:nvSpPr>
        <p:spPr bwMode="auto">
          <a:xfrm rot="3648123">
            <a:off x="4480719" y="261144"/>
            <a:ext cx="215900" cy="3671888"/>
          </a:xfrm>
          <a:prstGeom prst="downArrow">
            <a:avLst>
              <a:gd name="adj1" fmla="val 50000"/>
              <a:gd name="adj2" fmla="val 425184"/>
            </a:avLst>
          </a:prstGeom>
          <a:solidFill>
            <a:srgbClr val="FF00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kumimoji="1" lang="zh-CN" altLang="zh-CN" sz="320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" name="Group 36">
            <a:extLst>
              <a:ext uri="{FF2B5EF4-FFF2-40B4-BE49-F238E27FC236}">
                <a16:creationId xmlns:a16="http://schemas.microsoft.com/office/drawing/2014/main" id="{079BF806-1B73-076A-635A-A062FD4D227E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611688"/>
            <a:ext cx="838200" cy="762000"/>
            <a:chOff x="2016" y="3120"/>
            <a:chExt cx="528" cy="480"/>
          </a:xfrm>
        </p:grpSpPr>
        <p:sp>
          <p:nvSpPr>
            <p:cNvPr id="33812" name="Oval 37">
              <a:extLst>
                <a:ext uri="{FF2B5EF4-FFF2-40B4-BE49-F238E27FC236}">
                  <a16:creationId xmlns:a16="http://schemas.microsoft.com/office/drawing/2014/main" id="{40FC2661-DC27-3913-7792-5FD80965A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120"/>
              <a:ext cx="528" cy="480"/>
            </a:xfrm>
            <a:prstGeom prst="ellipse">
              <a:avLst/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3813" name="Object 38">
              <a:extLst>
                <a:ext uri="{FF2B5EF4-FFF2-40B4-BE49-F238E27FC236}">
                  <a16:creationId xmlns:a16="http://schemas.microsoft.com/office/drawing/2014/main" id="{19E0CB41-FCCA-D1A8-F1C8-A00EDF0DEB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3216"/>
            <a:ext cx="229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0" imgH="9448" progId="Equation.3">
                    <p:embed/>
                  </p:oleObj>
                </mc:Choice>
                <mc:Fallback>
                  <p:oleObj r:id="rId14" imgW="0" imgH="9448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216"/>
                          <a:ext cx="229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39">
            <a:extLst>
              <a:ext uri="{FF2B5EF4-FFF2-40B4-BE49-F238E27FC236}">
                <a16:creationId xmlns:a16="http://schemas.microsoft.com/office/drawing/2014/main" id="{AEC0B0CE-7F8D-5C7E-4D61-B7C1D2B7C158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611688"/>
            <a:ext cx="457200" cy="762000"/>
            <a:chOff x="2016" y="3120"/>
            <a:chExt cx="288" cy="480"/>
          </a:xfrm>
        </p:grpSpPr>
        <p:grpSp>
          <p:nvGrpSpPr>
            <p:cNvPr id="33806" name="Group 40">
              <a:extLst>
                <a:ext uri="{FF2B5EF4-FFF2-40B4-BE49-F238E27FC236}">
                  <a16:creationId xmlns:a16="http://schemas.microsoft.com/office/drawing/2014/main" id="{10945EE7-CFA9-A264-2474-D8D731B4B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3120"/>
              <a:ext cx="288" cy="480"/>
              <a:chOff x="2016" y="3120"/>
              <a:chExt cx="288" cy="480"/>
            </a:xfrm>
          </p:grpSpPr>
          <p:sp>
            <p:nvSpPr>
              <p:cNvPr id="33808" name="Line 41">
                <a:extLst>
                  <a:ext uri="{FF2B5EF4-FFF2-40B4-BE49-F238E27FC236}">
                    <a16:creationId xmlns:a16="http://schemas.microsoft.com/office/drawing/2014/main" id="{22A5E6E8-A212-5873-A4C3-4FF3C2043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16" y="3120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09" name="Line 42">
                <a:extLst>
                  <a:ext uri="{FF2B5EF4-FFF2-40B4-BE49-F238E27FC236}">
                    <a16:creationId xmlns:a16="http://schemas.microsoft.com/office/drawing/2014/main" id="{E1EFC944-691A-D082-B7F2-8D124CE39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340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10" name="Line 43">
                <a:extLst>
                  <a:ext uri="{FF2B5EF4-FFF2-40B4-BE49-F238E27FC236}">
                    <a16:creationId xmlns:a16="http://schemas.microsoft.com/office/drawing/2014/main" id="{01C72A90-31A8-145E-0982-B90E2BA60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504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811" name="Line 44">
                <a:extLst>
                  <a:ext uri="{FF2B5EF4-FFF2-40B4-BE49-F238E27FC236}">
                    <a16:creationId xmlns:a16="http://schemas.microsoft.com/office/drawing/2014/main" id="{E1475B04-335E-547B-7234-6D38A16C1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3264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3807" name="Line 45">
              <a:extLst>
                <a:ext uri="{FF2B5EF4-FFF2-40B4-BE49-F238E27FC236}">
                  <a16:creationId xmlns:a16="http://schemas.microsoft.com/office/drawing/2014/main" id="{A97AD41E-4828-24ED-4A52-A05C59AD5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34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786478" name="AutoShape 46">
            <a:extLst>
              <a:ext uri="{FF2B5EF4-FFF2-40B4-BE49-F238E27FC236}">
                <a16:creationId xmlns:a16="http://schemas.microsoft.com/office/drawing/2014/main" id="{6F170537-6D2F-42E4-3301-D0455F1B38B0}"/>
              </a:ext>
            </a:extLst>
          </p:cNvPr>
          <p:cNvSpPr>
            <a:spLocks noChangeArrowheads="1"/>
          </p:cNvSpPr>
          <p:nvPr/>
        </p:nvSpPr>
        <p:spPr bwMode="auto">
          <a:xfrm rot="2019197">
            <a:off x="6165850" y="917575"/>
            <a:ext cx="207963" cy="4432300"/>
          </a:xfrm>
          <a:prstGeom prst="downArrow">
            <a:avLst>
              <a:gd name="adj1" fmla="val 50000"/>
              <a:gd name="adj2" fmla="val 532823"/>
            </a:avLst>
          </a:prstGeom>
          <a:solidFill>
            <a:srgbClr val="FF00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kumimoji="1" lang="zh-CN" altLang="zh-CN" sz="320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67" grpId="0" animBg="1"/>
      <p:bldP spid="7864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Text Box 2">
            <a:extLst>
              <a:ext uri="{FF2B5EF4-FFF2-40B4-BE49-F238E27FC236}">
                <a16:creationId xmlns:a16="http://schemas.microsoft.com/office/drawing/2014/main" id="{30F354AF-9AAE-1E97-01DD-710FE303D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73113"/>
            <a:ext cx="9612313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3000" b="1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3000" b="1" u="sng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记号</a:t>
            </a:r>
            <a:r>
              <a:rPr kumimoji="1" lang="zh-CN" altLang="en-US" sz="3000" b="1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1" lang="zh-CN" altLang="en-US" sz="3000" b="1" u="sng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概率论</a:t>
            </a:r>
            <a:r>
              <a:rPr kumimoji="1" lang="zh-CN" altLang="en-US" sz="3000" b="1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kumimoji="1" lang="zh-CN" altLang="en-US" sz="3000" b="1" u="sng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</a:rPr>
              <a:t>集合论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>
                <a:solidFill>
                  <a:schemeClr val="bg1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3000" b="1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3000" b="1" i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3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样本空间</a:t>
            </a:r>
            <a:r>
              <a:rPr kumimoji="1" lang="en-US" altLang="zh-CN" sz="3000" b="1">
                <a:latin typeface="楷体_GB2312" pitchFamily="49" charset="-122"/>
                <a:ea typeface="楷体_GB2312" pitchFamily="49" charset="-122"/>
              </a:rPr>
              <a:t>, 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必然事件          全集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φ</a:t>
            </a:r>
            <a:r>
              <a:rPr kumimoji="1" lang="en-US" altLang="zh-CN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不可能事件             空集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</a:t>
            </a:r>
            <a:r>
              <a:rPr kumimoji="1" lang="zh-CN" altLang="en-US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1" lang="zh-CN" altLang="en-US" sz="3000" b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样本点               元素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000" b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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en-US" altLang="zh-CN" sz="3000" b="1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发生必然导致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发生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的子集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en-US" altLang="zh-CN" sz="3000" b="1" i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=φ</a:t>
            </a:r>
            <a:r>
              <a:rPr kumimoji="1" lang="en-US" altLang="zh-CN" sz="3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不可能同时发生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无相同元素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30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000" b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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en-US" altLang="zh-CN" sz="3000" b="1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至少有一发生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的并集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en-US" altLang="zh-CN" sz="3000" b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同时发生  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的交集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30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000" b="1" i="1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000" b="1" i="1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en-US" altLang="zh-CN" sz="3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发生且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不发生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的差集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不发生、对立事件        </a:t>
            </a:r>
            <a:r>
              <a:rPr kumimoji="1" lang="en-US" altLang="zh-CN" sz="30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000" b="1">
                <a:latin typeface="楷体_GB2312" pitchFamily="49" charset="-122"/>
                <a:ea typeface="楷体_GB2312" pitchFamily="49" charset="-122"/>
              </a:rPr>
              <a:t>的余集</a:t>
            </a:r>
          </a:p>
        </p:txBody>
      </p:sp>
      <p:graphicFrame>
        <p:nvGraphicFramePr>
          <p:cNvPr id="996355" name="Object 3">
            <a:extLst>
              <a:ext uri="{FF2B5EF4-FFF2-40B4-BE49-F238E27FC236}">
                <a16:creationId xmlns:a16="http://schemas.microsoft.com/office/drawing/2014/main" id="{8225E962-7347-2754-4306-00837E58EE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413" y="5516563"/>
          <a:ext cx="5746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23" imgH="114182" progId="Equation.DSMT4">
                  <p:embed/>
                </p:oleObj>
              </mc:Choice>
              <mc:Fallback>
                <p:oleObj name="Equation" r:id="rId3" imgW="76123" imgH="11418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5516563"/>
                        <a:ext cx="5746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6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96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96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96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6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6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6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96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63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9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963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354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>
            <a:extLst>
              <a:ext uri="{FF2B5EF4-FFF2-40B4-BE49-F238E27FC236}">
                <a16:creationId xmlns:a16="http://schemas.microsoft.com/office/drawing/2014/main" id="{812A609C-AD67-FFDB-2EDD-988AF4A2B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1674813"/>
            <a:ext cx="756126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在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到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2000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的整数中随机取一个数，</a:t>
            </a:r>
            <a:endParaRPr kumimoji="1" lang="en-US" altLang="zh-CN" sz="2800" b="1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=“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取到的数既不能被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整除，也不能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”</a:t>
            </a:r>
            <a:endParaRPr kumimoji="1" lang="zh-CN" altLang="en-US" sz="3200" b="1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Text Box 4">
            <a:extLst>
              <a:ext uri="{FF2B5EF4-FFF2-40B4-BE49-F238E27FC236}">
                <a16:creationId xmlns:a16="http://schemas.microsoft.com/office/drawing/2014/main" id="{B916A9D8-321C-6880-1E65-CA6AD1A70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3130550"/>
            <a:ext cx="75612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=“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能被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”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，</a:t>
            </a: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=“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能被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800" b="1">
                <a:solidFill>
                  <a:srgbClr val="FFFFFF"/>
                </a:solidFill>
                <a:latin typeface="宋体" panose="02010600030101010101" pitchFamily="2" charset="-122"/>
              </a:rPr>
              <a:t>整除</a:t>
            </a:r>
            <a:r>
              <a:rPr kumimoji="1" lang="en-US" altLang="zh-CN" sz="2800" b="1">
                <a:solidFill>
                  <a:srgbClr val="FFFFFF"/>
                </a:solidFill>
                <a:latin typeface="宋体" panose="02010600030101010101" pitchFamily="2" charset="-122"/>
              </a:rPr>
              <a:t>”</a:t>
            </a:r>
            <a:endParaRPr kumimoji="1" lang="zh-CN" altLang="en-US" sz="2800" b="1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Text Box 2">
            <a:extLst>
              <a:ext uri="{FF2B5EF4-FFF2-40B4-BE49-F238E27FC236}">
                <a16:creationId xmlns:a16="http://schemas.microsoft.com/office/drawing/2014/main" id="{6688E45B-448F-4912-3010-FF821FCA6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217613"/>
            <a:ext cx="7777162" cy="36353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  <a:flatTx/>
          </a:bodyPr>
          <a:lstStyle/>
          <a:p>
            <a:pPr eaLnBrk="0" hangingPunct="0">
              <a:lnSpc>
                <a:spcPct val="125000"/>
              </a:lnSpc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kumimoji="1" lang="en-US" altLang="zh-CN" sz="2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kumimoji="1" lang="zh-CN" altLang="en-US" sz="3000" b="1" dirty="0">
                <a:latin typeface="宋体" pitchFamily="2" charset="-122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</a:t>
            </a:r>
            <a:r>
              <a:rPr kumimoji="1" lang="zh-CN" altLang="en-US" sz="3000" b="1" dirty="0">
                <a:latin typeface="宋体" pitchFamily="2" charset="-122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1" lang="zh-CN" altLang="en-US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为三个事件</a:t>
            </a:r>
            <a:r>
              <a:rPr kumimoji="1" lang="zh-CN" altLang="en-US" sz="3000" b="1" dirty="0">
                <a:latin typeface="宋体" pitchFamily="2" charset="-122"/>
              </a:rPr>
              <a:t>，试用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kumimoji="1" lang="zh-CN" altLang="en-US" sz="3000" b="1" dirty="0">
                <a:latin typeface="宋体" pitchFamily="2" charset="-122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</a:t>
            </a:r>
            <a:r>
              <a:rPr kumimoji="1" lang="zh-CN" altLang="en-US" sz="3000" b="1" dirty="0">
                <a:latin typeface="宋体" pitchFamily="2" charset="-122"/>
              </a:rPr>
              <a:t>、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</a:t>
            </a:r>
            <a:r>
              <a:rPr kumimoji="1" lang="zh-CN" altLang="en-US" sz="3000" b="1" dirty="0">
                <a:latin typeface="宋体" pitchFamily="2" charset="-122"/>
              </a:rPr>
              <a:t>的运算关系表示下列事件：</a:t>
            </a:r>
          </a:p>
          <a:p>
            <a:pPr eaLnBrk="0" hangingPunct="0">
              <a:lnSpc>
                <a:spcPct val="125000"/>
              </a:lnSpc>
              <a:spcBef>
                <a:spcPct val="50000"/>
              </a:spcBef>
              <a:defRPr/>
            </a:pPr>
            <a:r>
              <a:rPr kumimoji="1" lang="zh-CN" altLang="en-US" sz="3000" b="1" dirty="0">
                <a:latin typeface="Arial"/>
              </a:rPr>
              <a:t>“</a:t>
            </a:r>
            <a:r>
              <a:rPr kumimoji="1" lang="en-US" altLang="zh-CN" sz="3000" b="1" i="1" dirty="0">
                <a:latin typeface="Times New Roman" pitchFamily="18" charset="0"/>
              </a:rPr>
              <a:t>A</a:t>
            </a:r>
            <a:r>
              <a:rPr kumimoji="1" lang="zh-CN" altLang="en-US" sz="3000" b="1" dirty="0">
                <a:latin typeface="宋体" pitchFamily="2" charset="-122"/>
              </a:rPr>
              <a:t>不发生</a:t>
            </a:r>
            <a:r>
              <a:rPr kumimoji="1" lang="zh-CN" altLang="en-US" sz="3000" b="1" dirty="0">
                <a:latin typeface="Arial"/>
              </a:rPr>
              <a:t>”</a:t>
            </a:r>
            <a:endParaRPr kumimoji="1" lang="zh-CN" altLang="en-US" sz="3000" b="1" dirty="0">
              <a:latin typeface="宋体" pitchFamily="2" charset="-122"/>
            </a:endParaRPr>
          </a:p>
          <a:p>
            <a:pPr eaLnBrk="0" hangingPunct="0">
              <a:lnSpc>
                <a:spcPct val="125000"/>
              </a:lnSpc>
              <a:spcBef>
                <a:spcPct val="50000"/>
              </a:spcBef>
              <a:defRPr/>
            </a:pPr>
            <a:r>
              <a:rPr kumimoji="1" lang="zh-CN" altLang="en-US" sz="3000" b="1" dirty="0">
                <a:latin typeface="Arial"/>
              </a:rPr>
              <a:t>“</a:t>
            </a:r>
            <a:r>
              <a:rPr kumimoji="1" lang="zh-CN" altLang="en-US" sz="3000" b="1" dirty="0"/>
              <a:t>恰有一个发生</a:t>
            </a:r>
            <a:r>
              <a:rPr kumimoji="1" lang="zh-CN" altLang="en-US" sz="3000" b="1" dirty="0">
                <a:latin typeface="Arial"/>
              </a:rPr>
              <a:t>”</a:t>
            </a:r>
            <a:endParaRPr kumimoji="1" lang="zh-CN" altLang="en-US" sz="3000" b="1" dirty="0">
              <a:latin typeface="宋体" pitchFamily="2" charset="-122"/>
            </a:endParaRPr>
          </a:p>
          <a:p>
            <a:pPr eaLnBrk="0" hangingPunct="0">
              <a:lnSpc>
                <a:spcPct val="125000"/>
              </a:lnSpc>
              <a:spcBef>
                <a:spcPct val="50000"/>
              </a:spcBef>
              <a:defRPr/>
            </a:pPr>
            <a:r>
              <a:rPr kumimoji="1" lang="zh-CN" altLang="en-US" sz="3000" b="1" dirty="0">
                <a:latin typeface="Arial"/>
              </a:rPr>
              <a:t>“</a:t>
            </a:r>
            <a:r>
              <a:rPr kumimoji="1" lang="zh-CN" altLang="en-US" sz="3000" b="1" dirty="0">
                <a:latin typeface="宋体" pitchFamily="2" charset="-122"/>
              </a:rPr>
              <a:t>至少有一个发生</a:t>
            </a:r>
            <a:r>
              <a:rPr kumimoji="1" lang="zh-CN" altLang="en-US" sz="3000" b="1" dirty="0">
                <a:latin typeface="Arial"/>
              </a:rPr>
              <a:t>”</a:t>
            </a:r>
            <a:endParaRPr kumimoji="1" lang="zh-CN" altLang="en-US" sz="3000" b="1" dirty="0">
              <a:latin typeface="宋体" pitchFamily="2" charset="-122"/>
            </a:endParaRPr>
          </a:p>
        </p:txBody>
      </p:sp>
      <p:graphicFrame>
        <p:nvGraphicFramePr>
          <p:cNvPr id="969731" name="Object 3">
            <a:extLst>
              <a:ext uri="{FF2B5EF4-FFF2-40B4-BE49-F238E27FC236}">
                <a16:creationId xmlns:a16="http://schemas.microsoft.com/office/drawing/2014/main" id="{1B160175-7E14-6F01-D4AF-2EA1B537E2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4292600"/>
          <a:ext cx="15509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685800" imgH="190500" progId="Equation.3">
                  <p:embed/>
                </p:oleObj>
              </mc:Choice>
              <mc:Fallback>
                <p:oleObj name="公式" r:id="rId3" imgW="685800" imgH="19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292600"/>
                        <a:ext cx="155098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2" name="Object 4">
            <a:extLst>
              <a:ext uri="{FF2B5EF4-FFF2-40B4-BE49-F238E27FC236}">
                <a16:creationId xmlns:a16="http://schemas.microsoft.com/office/drawing/2014/main" id="{9A5B75FC-D77F-C1BC-1317-A487A7CC2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3429000"/>
          <a:ext cx="287178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70000" imgH="228600" progId="Equation.DSMT4">
                  <p:embed/>
                </p:oleObj>
              </mc:Choice>
              <mc:Fallback>
                <p:oleObj name="Equation" r:id="rId5" imgW="1270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429000"/>
                        <a:ext cx="2871788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4" name="Object 6">
            <a:extLst>
              <a:ext uri="{FF2B5EF4-FFF2-40B4-BE49-F238E27FC236}">
                <a16:creationId xmlns:a16="http://schemas.microsoft.com/office/drawing/2014/main" id="{FD5B52D0-63E0-64C0-A81A-4C2600BA2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2588" y="2708275"/>
          <a:ext cx="3746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64957" imgH="190335" progId="Equation.3">
                  <p:embed/>
                </p:oleObj>
              </mc:Choice>
              <mc:Fallback>
                <p:oleObj name="公式" r:id="rId7" imgW="164957" imgH="19033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708275"/>
                        <a:ext cx="3746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0000">
    <p:zoom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9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9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69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69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>
            <a:extLst>
              <a:ext uri="{FF2B5EF4-FFF2-40B4-BE49-F238E27FC236}">
                <a16:creationId xmlns:a16="http://schemas.microsoft.com/office/drawing/2014/main" id="{EE24D8C5-D151-B5F8-0E64-523CBE55072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23850" y="144463"/>
            <a:ext cx="9144000" cy="249237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defRPr/>
            </a:pPr>
            <a:r>
              <a:rPr lang="zh-CN" altLang="en-US" sz="3200">
                <a:solidFill>
                  <a:schemeClr val="tx1"/>
                </a:solidFill>
              </a:rPr>
              <a:t>在进行事件运算时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经常要用到下述定律</a:t>
            </a:r>
            <a:r>
              <a:rPr lang="en-US" altLang="zh-CN" sz="3200">
                <a:solidFill>
                  <a:schemeClr val="tx1"/>
                </a:solidFill>
              </a:rPr>
              <a:t>. </a:t>
            </a:r>
            <a:br>
              <a:rPr lang="en-US" altLang="zh-CN" sz="3200">
                <a:solidFill>
                  <a:schemeClr val="tx1"/>
                </a:solidFill>
              </a:rPr>
            </a:br>
            <a:r>
              <a:rPr lang="zh-CN" altLang="en-US" sz="3200">
                <a:solidFill>
                  <a:schemeClr val="tx1"/>
                </a:solidFill>
              </a:rPr>
              <a:t>设</a:t>
            </a:r>
            <a:r>
              <a:rPr lang="en-US" altLang="zh-CN" sz="3200" i="1">
                <a:solidFill>
                  <a:schemeClr val="tx1"/>
                </a:solidFill>
              </a:rPr>
              <a:t>A</a:t>
            </a:r>
            <a:r>
              <a:rPr lang="en-US" altLang="zh-CN" sz="3200">
                <a:solidFill>
                  <a:schemeClr val="tx1"/>
                </a:solidFill>
              </a:rPr>
              <a:t>,</a:t>
            </a:r>
            <a:r>
              <a:rPr lang="en-US" altLang="zh-CN" sz="3200" i="1">
                <a:solidFill>
                  <a:schemeClr val="tx1"/>
                </a:solidFill>
              </a:rPr>
              <a:t>B</a:t>
            </a:r>
            <a:r>
              <a:rPr lang="en-US" altLang="zh-CN" sz="3200">
                <a:solidFill>
                  <a:schemeClr val="tx1"/>
                </a:solidFill>
              </a:rPr>
              <a:t>,</a:t>
            </a:r>
            <a:r>
              <a:rPr lang="en-US" altLang="zh-CN" sz="3200" i="1">
                <a:solidFill>
                  <a:schemeClr val="tx1"/>
                </a:solidFill>
              </a:rPr>
              <a:t>C</a:t>
            </a:r>
            <a:r>
              <a:rPr lang="zh-CN" altLang="en-US" sz="3200">
                <a:solidFill>
                  <a:schemeClr val="tx1"/>
                </a:solidFill>
              </a:rPr>
              <a:t>为事件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则有</a:t>
            </a:r>
            <a:br>
              <a:rPr lang="zh-CN" altLang="en-US" sz="3200">
                <a:solidFill>
                  <a:schemeClr val="tx1"/>
                </a:solidFill>
              </a:rPr>
            </a:br>
            <a:r>
              <a:rPr lang="zh-CN" altLang="en-US" sz="3200" u="sng"/>
              <a:t>交换律</a:t>
            </a:r>
            <a:r>
              <a:rPr lang="en-US" altLang="zh-CN" sz="3200">
                <a:solidFill>
                  <a:schemeClr val="tx1"/>
                </a:solidFill>
              </a:rPr>
              <a:t>:  </a:t>
            </a:r>
            <a:r>
              <a:rPr lang="en-US" altLang="zh-CN" sz="3200" i="1">
                <a:solidFill>
                  <a:schemeClr val="tx1"/>
                </a:solidFill>
              </a:rPr>
              <a:t>A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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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; 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=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B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</a:t>
            </a:r>
            <a:r>
              <a:rPr lang="en-US" altLang="zh-CN" sz="3200" i="1">
                <a:solidFill>
                  <a:schemeClr val="tx1"/>
                </a:solidFill>
                <a:sym typeface="Symbol" pitchFamily="18" charset="2"/>
              </a:rPr>
              <a:t>A</a:t>
            </a:r>
            <a:r>
              <a:rPr lang="en-US" altLang="zh-CN" sz="3200">
                <a:solidFill>
                  <a:schemeClr val="tx1"/>
                </a:solidFill>
                <a:sym typeface="Symbol" pitchFamily="18" charset="2"/>
              </a:rPr>
              <a:t>. </a:t>
            </a:r>
            <a:endParaRPr lang="en-US" altLang="zh-CN" sz="3200">
              <a:solidFill>
                <a:schemeClr val="tx1"/>
              </a:solidFill>
            </a:endParaRPr>
          </a:p>
        </p:txBody>
      </p:sp>
      <p:graphicFrame>
        <p:nvGraphicFramePr>
          <p:cNvPr id="732163" name="Object 3">
            <a:extLst>
              <a:ext uri="{FF2B5EF4-FFF2-40B4-BE49-F238E27FC236}">
                <a16:creationId xmlns:a16="http://schemas.microsoft.com/office/drawing/2014/main" id="{2BEA1F12-B135-9604-00A4-7AFAE6A8E6AC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316163" y="5248275"/>
          <a:ext cx="59309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5525" imgH="161960" progId="Equation.DSMT4">
                  <p:embed/>
                </p:oleObj>
              </mc:Choice>
              <mc:Fallback>
                <p:oleObj name="Equation" r:id="rId2" imgW="1895525" imgH="161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5248275"/>
                        <a:ext cx="59309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64" name="Rectangle 4">
            <a:extLst>
              <a:ext uri="{FF2B5EF4-FFF2-40B4-BE49-F238E27FC236}">
                <a16:creationId xmlns:a16="http://schemas.microsoft.com/office/drawing/2014/main" id="{BDF2E7BD-DAFD-64A0-C63C-E46ED4EA3F0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2492375"/>
            <a:ext cx="8496300" cy="1223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u="sng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结合律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:  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)=(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;</a:t>
            </a:r>
            <a:b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</a:b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	      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)=(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.</a:t>
            </a:r>
            <a:endParaRPr lang="en-US" altLang="zh-CN" sz="32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2166" name="Rectangle 6">
            <a:extLst>
              <a:ext uri="{FF2B5EF4-FFF2-40B4-BE49-F238E27FC236}">
                <a16:creationId xmlns:a16="http://schemas.microsoft.com/office/drawing/2014/main" id="{6038B428-C9D1-9081-515A-878EE9191E8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3717925"/>
            <a:ext cx="8496300" cy="1223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u="sng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分配律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:  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)=(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)(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);</a:t>
            </a:r>
            <a:b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</a:b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	      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)=(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)(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</a:t>
            </a:r>
            <a:r>
              <a:rPr lang="en-US" altLang="zh-CN" sz="32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C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);</a:t>
            </a:r>
          </a:p>
        </p:txBody>
      </p:sp>
      <p:sp>
        <p:nvSpPr>
          <p:cNvPr id="732168" name="Text Box 8">
            <a:extLst>
              <a:ext uri="{FF2B5EF4-FFF2-40B4-BE49-F238E27FC236}">
                <a16:creationId xmlns:a16="http://schemas.microsoft.com/office/drawing/2014/main" id="{05C9C4C4-59D5-B450-6C24-C3086FCE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5256213"/>
            <a:ext cx="19796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u="sng">
                <a:solidFill>
                  <a:schemeClr val="tx2"/>
                </a:solidFill>
                <a:latin typeface="Arial" panose="020B0604020202020204" pitchFamily="34" charset="0"/>
              </a:rPr>
              <a:t>德摩根律</a:t>
            </a:r>
            <a:r>
              <a:rPr lang="zh-CN" altLang="en-US" sz="3000">
                <a:latin typeface="Arial" panose="020B0604020202020204" pitchFamily="34" charset="0"/>
              </a:rPr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2" grpId="0"/>
      <p:bldP spid="732164" grpId="0"/>
      <p:bldP spid="732166" grpId="0"/>
      <p:bldP spid="7321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3" name="Rectangle 3">
            <a:extLst>
              <a:ext uri="{FF2B5EF4-FFF2-40B4-BE49-F238E27FC236}">
                <a16:creationId xmlns:a16="http://schemas.microsoft.com/office/drawing/2014/main" id="{9686670F-94A9-1BAB-7B8C-40A2F55C2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836613"/>
            <a:ext cx="8864600" cy="4498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u="sng">
                <a:solidFill>
                  <a:schemeClr val="tx2"/>
                </a:solidFill>
              </a:rPr>
              <a:t>特点</a:t>
            </a:r>
            <a:r>
              <a:rPr kumimoji="1" lang="zh-CN" altLang="en-US" b="0">
                <a:solidFill>
                  <a:schemeClr val="tx2"/>
                </a:solidFill>
              </a:rPr>
              <a:t>：</a:t>
            </a:r>
            <a:endParaRPr kumimoji="1" lang="zh-CN" altLang="en-US" b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kumimoji="1" lang="en-US" altLang="zh-CN"/>
              <a:t>1.</a:t>
            </a:r>
            <a:r>
              <a:rPr kumimoji="1" lang="zh-CN" altLang="en-US"/>
              <a:t>可在相同条件下重复进行；     </a:t>
            </a:r>
          </a:p>
          <a:p>
            <a:pPr eaLnBrk="1" hangingPunct="1">
              <a:defRPr/>
            </a:pPr>
            <a:r>
              <a:rPr kumimoji="1" lang="en-US" altLang="zh-CN"/>
              <a:t>2.</a:t>
            </a:r>
            <a:r>
              <a:rPr kumimoji="1" lang="zh-CN" altLang="en-US"/>
              <a:t>每次试验的可能结果不止一个</a:t>
            </a:r>
            <a:r>
              <a:rPr kumimoji="1" lang="en-US" altLang="zh-CN"/>
              <a:t>,</a:t>
            </a:r>
            <a:r>
              <a:rPr kumimoji="1" lang="zh-CN" altLang="en-US"/>
              <a:t>但能确定所有的可能结果；</a:t>
            </a:r>
          </a:p>
          <a:p>
            <a:pPr eaLnBrk="1" hangingPunct="1">
              <a:defRPr/>
            </a:pPr>
            <a:r>
              <a:rPr kumimoji="1" lang="en-US" altLang="zh-CN"/>
              <a:t>3.</a:t>
            </a:r>
            <a:r>
              <a:rPr kumimoji="1" lang="zh-CN" altLang="en-US"/>
              <a:t>在一次试验之前无法确定具体是哪种结果出现</a:t>
            </a:r>
            <a:r>
              <a:rPr kumimoji="1" lang="en-US" altLang="zh-CN"/>
              <a:t>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kumimoji="1" lang="en-US" altLang="zh-CN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/>
              <a:t>    </a:t>
            </a:r>
            <a:r>
              <a:rPr kumimoji="1" lang="zh-CN" altLang="en-US"/>
              <a:t>在概率论中，将具有上述三个特点的试验称为</a:t>
            </a:r>
            <a:r>
              <a:rPr kumimoji="1" lang="zh-CN" altLang="en-US" b="0">
                <a:solidFill>
                  <a:srgbClr val="FFFF00"/>
                </a:solidFill>
                <a:ea typeface="楷体_GB2312" pitchFamily="49" charset="-122"/>
              </a:rPr>
              <a:t>随机试验</a:t>
            </a:r>
            <a:r>
              <a:rPr lang="en-US" altLang="zh-CN"/>
              <a:t>(random experiment),</a:t>
            </a:r>
            <a:r>
              <a:rPr lang="zh-CN" altLang="en-US"/>
              <a:t>简称为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试验</a:t>
            </a:r>
            <a:r>
              <a:rPr lang="en-US" altLang="zh-CN"/>
              <a:t>.</a:t>
            </a:r>
            <a:endParaRPr kumimoji="1" lang="en-US" altLang="zh-CN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b="0" i="1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>
            <a:extLst>
              <a:ext uri="{FF2B5EF4-FFF2-40B4-BE49-F238E27FC236}">
                <a16:creationId xmlns:a16="http://schemas.microsoft.com/office/drawing/2014/main" id="{3907DDBC-3B76-C100-EFB0-C2E16D2457D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zh-CN" altLang="en-US" sz="3200" b="0"/>
              <a:t>例</a:t>
            </a:r>
            <a:r>
              <a:rPr lang="en-US" altLang="zh-CN" sz="3200" b="0"/>
              <a:t>3</a:t>
            </a:r>
            <a:r>
              <a:rPr lang="en-US" altLang="zh-CN" sz="3200"/>
              <a:t> </a:t>
            </a:r>
            <a:r>
              <a:rPr lang="zh-CN" altLang="en-US" sz="3200">
                <a:solidFill>
                  <a:schemeClr val="tx1"/>
                </a:solidFill>
              </a:rPr>
              <a:t>如图所示的电路中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en-US" altLang="zh-CN" sz="3200" i="1">
                <a:solidFill>
                  <a:schemeClr val="tx1"/>
                </a:solidFill>
              </a:rPr>
              <a:t>A</a:t>
            </a:r>
            <a:r>
              <a:rPr lang="zh-CN" altLang="en-US" sz="3200">
                <a:solidFill>
                  <a:schemeClr val="tx1"/>
                </a:solidFill>
              </a:rPr>
              <a:t>表示</a:t>
            </a:r>
            <a:r>
              <a:rPr lang="en-US" altLang="zh-CN" sz="3200">
                <a:solidFill>
                  <a:schemeClr val="tx1"/>
                </a:solidFill>
              </a:rPr>
              <a:t>"</a:t>
            </a:r>
            <a:r>
              <a:rPr lang="zh-CN" altLang="en-US" sz="3200">
                <a:solidFill>
                  <a:schemeClr val="tx1"/>
                </a:solidFill>
              </a:rPr>
              <a:t>信号灯亮</a:t>
            </a:r>
            <a:r>
              <a:rPr lang="en-US" altLang="zh-CN" sz="3200">
                <a:solidFill>
                  <a:schemeClr val="tx1"/>
                </a:solidFill>
              </a:rPr>
              <a:t>", </a:t>
            </a:r>
            <a:r>
              <a:rPr lang="en-US" altLang="zh-CN" sz="3200" i="1">
                <a:solidFill>
                  <a:schemeClr val="tx1"/>
                </a:solidFill>
              </a:rPr>
              <a:t>B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en-US" altLang="zh-CN" sz="3200" i="1">
                <a:solidFill>
                  <a:schemeClr val="tx1"/>
                </a:solidFill>
              </a:rPr>
              <a:t>C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en-US" altLang="zh-CN" sz="3200" i="1">
                <a:solidFill>
                  <a:schemeClr val="tx1"/>
                </a:solidFill>
              </a:rPr>
              <a:t>D</a:t>
            </a:r>
            <a:r>
              <a:rPr lang="zh-CN" altLang="en-US" sz="3200">
                <a:solidFill>
                  <a:schemeClr val="tx1"/>
                </a:solidFill>
              </a:rPr>
              <a:t>表示继电器接点</a:t>
            </a:r>
            <a:r>
              <a:rPr lang="en-US" altLang="zh-CN" sz="3200">
                <a:solidFill>
                  <a:schemeClr val="tx1"/>
                </a:solidFill>
              </a:rPr>
              <a:t>I,II,III</a:t>
            </a:r>
            <a:r>
              <a:rPr lang="zh-CN" altLang="en-US" sz="3200">
                <a:solidFill>
                  <a:schemeClr val="tx1"/>
                </a:solidFill>
              </a:rPr>
              <a:t>闭合</a:t>
            </a:r>
            <a:r>
              <a:rPr lang="en-US" altLang="zh-CN" sz="320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915" name="Group 3">
            <a:extLst>
              <a:ext uri="{FF2B5EF4-FFF2-40B4-BE49-F238E27FC236}">
                <a16:creationId xmlns:a16="http://schemas.microsoft.com/office/drawing/2014/main" id="{70BB1AE8-D119-3CE1-2D04-A1380D9E3D56}"/>
              </a:ext>
            </a:extLst>
          </p:cNvPr>
          <p:cNvGrpSpPr>
            <a:grpSpLocks/>
          </p:cNvGrpSpPr>
          <p:nvPr/>
        </p:nvGrpSpPr>
        <p:grpSpPr bwMode="auto">
          <a:xfrm>
            <a:off x="2855913" y="1196975"/>
            <a:ext cx="5819775" cy="3516313"/>
            <a:chOff x="720" y="1003"/>
            <a:chExt cx="4080" cy="2645"/>
          </a:xfrm>
        </p:grpSpPr>
        <p:sp>
          <p:nvSpPr>
            <p:cNvPr id="38923" name="Line 4">
              <a:extLst>
                <a:ext uri="{FF2B5EF4-FFF2-40B4-BE49-F238E27FC236}">
                  <a16:creationId xmlns:a16="http://schemas.microsoft.com/office/drawing/2014/main" id="{00290531-CC18-31FC-93C6-7CD2406E9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4" y="1549"/>
              <a:ext cx="432" cy="1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24" name="Oval 5">
              <a:extLst>
                <a:ext uri="{FF2B5EF4-FFF2-40B4-BE49-F238E27FC236}">
                  <a16:creationId xmlns:a16="http://schemas.microsoft.com/office/drawing/2014/main" id="{0D3D2B69-13B6-B345-4C3D-1FB8259D0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" y="1720"/>
              <a:ext cx="87" cy="8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25" name="Line 6">
              <a:extLst>
                <a:ext uri="{FF2B5EF4-FFF2-40B4-BE49-F238E27FC236}">
                  <a16:creationId xmlns:a16="http://schemas.microsoft.com/office/drawing/2014/main" id="{4EF442D9-A340-89E0-86C7-82970CA38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1" y="1678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38926" name="Group 7">
              <a:extLst>
                <a:ext uri="{FF2B5EF4-FFF2-40B4-BE49-F238E27FC236}">
                  <a16:creationId xmlns:a16="http://schemas.microsoft.com/office/drawing/2014/main" id="{4947223E-6CA9-6585-D550-DD1A77D4C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" y="3103"/>
              <a:ext cx="694" cy="545"/>
              <a:chOff x="1113" y="2409"/>
              <a:chExt cx="288" cy="453"/>
            </a:xfrm>
          </p:grpSpPr>
          <p:sp>
            <p:nvSpPr>
              <p:cNvPr id="38949" name="Line 8">
                <a:extLst>
                  <a:ext uri="{FF2B5EF4-FFF2-40B4-BE49-F238E27FC236}">
                    <a16:creationId xmlns:a16="http://schemas.microsoft.com/office/drawing/2014/main" id="{50C385DA-86BF-5BC7-73F7-5E67CD8AB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0" y="2409"/>
                <a:ext cx="0" cy="4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50" name="Line 9">
                <a:extLst>
                  <a:ext uri="{FF2B5EF4-FFF2-40B4-BE49-F238E27FC236}">
                    <a16:creationId xmlns:a16="http://schemas.microsoft.com/office/drawing/2014/main" id="{4ECC6F17-5647-4F03-61D4-FA07E3AE3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" y="2513"/>
                <a:ext cx="0" cy="2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51" name="Line 10">
                <a:extLst>
                  <a:ext uri="{FF2B5EF4-FFF2-40B4-BE49-F238E27FC236}">
                    <a16:creationId xmlns:a16="http://schemas.microsoft.com/office/drawing/2014/main" id="{03A5A003-0E03-1ED3-B1B7-6E79AA644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" y="2513"/>
                <a:ext cx="0" cy="2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52" name="Line 11">
                <a:extLst>
                  <a:ext uri="{FF2B5EF4-FFF2-40B4-BE49-F238E27FC236}">
                    <a16:creationId xmlns:a16="http://schemas.microsoft.com/office/drawing/2014/main" id="{EAB7CABC-BE5E-CC05-86F6-C7F2CB008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3" y="2513"/>
                <a:ext cx="0" cy="2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53" name="Line 12">
                <a:extLst>
                  <a:ext uri="{FF2B5EF4-FFF2-40B4-BE49-F238E27FC236}">
                    <a16:creationId xmlns:a16="http://schemas.microsoft.com/office/drawing/2014/main" id="{3A5A21B2-DF36-4F63-D0AB-866BB9C9B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5" y="2409"/>
                <a:ext cx="0" cy="4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54" name="Line 13">
                <a:extLst>
                  <a:ext uri="{FF2B5EF4-FFF2-40B4-BE49-F238E27FC236}">
                    <a16:creationId xmlns:a16="http://schemas.microsoft.com/office/drawing/2014/main" id="{6275554D-2664-A872-DA73-97C07C2EF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2409"/>
                <a:ext cx="0" cy="4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38927" name="Group 14">
              <a:extLst>
                <a:ext uri="{FF2B5EF4-FFF2-40B4-BE49-F238E27FC236}">
                  <a16:creationId xmlns:a16="http://schemas.microsoft.com/office/drawing/2014/main" id="{36FCEA85-F687-3915-41D3-616FF3210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7" y="3131"/>
              <a:ext cx="477" cy="474"/>
              <a:chOff x="1575" y="2370"/>
              <a:chExt cx="477" cy="474"/>
            </a:xfrm>
          </p:grpSpPr>
          <p:sp>
            <p:nvSpPr>
              <p:cNvPr id="38944" name="Freeform 15">
                <a:extLst>
                  <a:ext uri="{FF2B5EF4-FFF2-40B4-BE49-F238E27FC236}">
                    <a16:creationId xmlns:a16="http://schemas.microsoft.com/office/drawing/2014/main" id="{162ECD54-55A8-4364-EA74-C102FA9BF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" y="2439"/>
                <a:ext cx="237" cy="333"/>
              </a:xfrm>
              <a:custGeom>
                <a:avLst/>
                <a:gdLst>
                  <a:gd name="T0" fmla="*/ 0 w 237"/>
                  <a:gd name="T1" fmla="*/ 171 h 333"/>
                  <a:gd name="T2" fmla="*/ 162 w 237"/>
                  <a:gd name="T3" fmla="*/ 333 h 333"/>
                  <a:gd name="T4" fmla="*/ 204 w 237"/>
                  <a:gd name="T5" fmla="*/ 291 h 333"/>
                  <a:gd name="T6" fmla="*/ 225 w 237"/>
                  <a:gd name="T7" fmla="*/ 240 h 333"/>
                  <a:gd name="T8" fmla="*/ 237 w 237"/>
                  <a:gd name="T9" fmla="*/ 195 h 333"/>
                  <a:gd name="T10" fmla="*/ 234 w 237"/>
                  <a:gd name="T11" fmla="*/ 147 h 333"/>
                  <a:gd name="T12" fmla="*/ 225 w 237"/>
                  <a:gd name="T13" fmla="*/ 87 h 333"/>
                  <a:gd name="T14" fmla="*/ 201 w 237"/>
                  <a:gd name="T15" fmla="*/ 39 h 333"/>
                  <a:gd name="T16" fmla="*/ 168 w 237"/>
                  <a:gd name="T17" fmla="*/ 0 h 333"/>
                  <a:gd name="T18" fmla="*/ 0 w 237"/>
                  <a:gd name="T19" fmla="*/ 171 h 3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"/>
                  <a:gd name="T31" fmla="*/ 0 h 333"/>
                  <a:gd name="T32" fmla="*/ 237 w 237"/>
                  <a:gd name="T33" fmla="*/ 333 h 33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" h="333">
                    <a:moveTo>
                      <a:pt x="0" y="171"/>
                    </a:moveTo>
                    <a:lnTo>
                      <a:pt x="162" y="333"/>
                    </a:lnTo>
                    <a:lnTo>
                      <a:pt x="204" y="291"/>
                    </a:lnTo>
                    <a:lnTo>
                      <a:pt x="225" y="240"/>
                    </a:lnTo>
                    <a:lnTo>
                      <a:pt x="237" y="195"/>
                    </a:lnTo>
                    <a:lnTo>
                      <a:pt x="234" y="147"/>
                    </a:lnTo>
                    <a:lnTo>
                      <a:pt x="225" y="87"/>
                    </a:lnTo>
                    <a:lnTo>
                      <a:pt x="201" y="39"/>
                    </a:lnTo>
                    <a:lnTo>
                      <a:pt x="168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45" name="Freeform 16">
                <a:extLst>
                  <a:ext uri="{FF2B5EF4-FFF2-40B4-BE49-F238E27FC236}">
                    <a16:creationId xmlns:a16="http://schemas.microsoft.com/office/drawing/2014/main" id="{D44BA82F-5A52-161F-0673-03DDA5E9FB9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75" y="2439"/>
                <a:ext cx="237" cy="333"/>
              </a:xfrm>
              <a:custGeom>
                <a:avLst/>
                <a:gdLst>
                  <a:gd name="T0" fmla="*/ 0 w 237"/>
                  <a:gd name="T1" fmla="*/ 171 h 333"/>
                  <a:gd name="T2" fmla="*/ 162 w 237"/>
                  <a:gd name="T3" fmla="*/ 333 h 333"/>
                  <a:gd name="T4" fmla="*/ 204 w 237"/>
                  <a:gd name="T5" fmla="*/ 291 h 333"/>
                  <a:gd name="T6" fmla="*/ 225 w 237"/>
                  <a:gd name="T7" fmla="*/ 240 h 333"/>
                  <a:gd name="T8" fmla="*/ 237 w 237"/>
                  <a:gd name="T9" fmla="*/ 195 h 333"/>
                  <a:gd name="T10" fmla="*/ 234 w 237"/>
                  <a:gd name="T11" fmla="*/ 147 h 333"/>
                  <a:gd name="T12" fmla="*/ 225 w 237"/>
                  <a:gd name="T13" fmla="*/ 87 h 333"/>
                  <a:gd name="T14" fmla="*/ 201 w 237"/>
                  <a:gd name="T15" fmla="*/ 39 h 333"/>
                  <a:gd name="T16" fmla="*/ 168 w 237"/>
                  <a:gd name="T17" fmla="*/ 0 h 333"/>
                  <a:gd name="T18" fmla="*/ 0 w 237"/>
                  <a:gd name="T19" fmla="*/ 171 h 3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"/>
                  <a:gd name="T31" fmla="*/ 0 h 333"/>
                  <a:gd name="T32" fmla="*/ 237 w 237"/>
                  <a:gd name="T33" fmla="*/ 333 h 33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" h="333">
                    <a:moveTo>
                      <a:pt x="0" y="171"/>
                    </a:moveTo>
                    <a:lnTo>
                      <a:pt x="162" y="333"/>
                    </a:lnTo>
                    <a:lnTo>
                      <a:pt x="204" y="291"/>
                    </a:lnTo>
                    <a:lnTo>
                      <a:pt x="225" y="240"/>
                    </a:lnTo>
                    <a:lnTo>
                      <a:pt x="237" y="195"/>
                    </a:lnTo>
                    <a:lnTo>
                      <a:pt x="234" y="147"/>
                    </a:lnTo>
                    <a:lnTo>
                      <a:pt x="225" y="87"/>
                    </a:lnTo>
                    <a:lnTo>
                      <a:pt x="201" y="39"/>
                    </a:lnTo>
                    <a:lnTo>
                      <a:pt x="168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46" name="Oval 17">
                <a:extLst>
                  <a:ext uri="{FF2B5EF4-FFF2-40B4-BE49-F238E27FC236}">
                    <a16:creationId xmlns:a16="http://schemas.microsoft.com/office/drawing/2014/main" id="{7EB6010D-B0E6-4588-6075-D5776D241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2370"/>
                <a:ext cx="474" cy="47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947" name="Line 18">
                <a:extLst>
                  <a:ext uri="{FF2B5EF4-FFF2-40B4-BE49-F238E27FC236}">
                    <a16:creationId xmlns:a16="http://schemas.microsoft.com/office/drawing/2014/main" id="{CE37128B-7495-33E8-FB61-5F97516D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4" y="2436"/>
                <a:ext cx="339" cy="3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48" name="Line 19">
                <a:extLst>
                  <a:ext uri="{FF2B5EF4-FFF2-40B4-BE49-F238E27FC236}">
                    <a16:creationId xmlns:a16="http://schemas.microsoft.com/office/drawing/2014/main" id="{60683CB6-47B5-F2B7-0BE5-81004E15C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4" y="2439"/>
                <a:ext cx="339" cy="3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38928" name="Group 20">
              <a:extLst>
                <a:ext uri="{FF2B5EF4-FFF2-40B4-BE49-F238E27FC236}">
                  <a16:creationId xmlns:a16="http://schemas.microsoft.com/office/drawing/2014/main" id="{6ED099C3-2116-0824-8CA7-F6C664BA7C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5" y="1003"/>
              <a:ext cx="552" cy="258"/>
              <a:chOff x="1182" y="2016"/>
              <a:chExt cx="552" cy="258"/>
            </a:xfrm>
          </p:grpSpPr>
          <p:sp>
            <p:nvSpPr>
              <p:cNvPr id="38941" name="Line 21">
                <a:extLst>
                  <a:ext uri="{FF2B5EF4-FFF2-40B4-BE49-F238E27FC236}">
                    <a16:creationId xmlns:a16="http://schemas.microsoft.com/office/drawing/2014/main" id="{A70E57C1-EC56-5A72-8965-6A5F3019B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2016"/>
                <a:ext cx="432" cy="1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42" name="Oval 22">
                <a:extLst>
                  <a:ext uri="{FF2B5EF4-FFF2-40B4-BE49-F238E27FC236}">
                    <a16:creationId xmlns:a16="http://schemas.microsoft.com/office/drawing/2014/main" id="{2DC402CF-61BB-DF50-32C6-3A11C3DE0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2187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943" name="Line 23">
                <a:extLst>
                  <a:ext uri="{FF2B5EF4-FFF2-40B4-BE49-F238E27FC236}">
                    <a16:creationId xmlns:a16="http://schemas.microsoft.com/office/drawing/2014/main" id="{889EFFF3-791C-0E2A-8208-DE237285E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4" y="2145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38929" name="Group 24">
              <a:extLst>
                <a:ext uri="{FF2B5EF4-FFF2-40B4-BE49-F238E27FC236}">
                  <a16:creationId xmlns:a16="http://schemas.microsoft.com/office/drawing/2014/main" id="{78DECB00-EB1C-25CE-381B-C99C6C7B1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5" y="2089"/>
              <a:ext cx="552" cy="258"/>
              <a:chOff x="1182" y="2016"/>
              <a:chExt cx="552" cy="258"/>
            </a:xfrm>
          </p:grpSpPr>
          <p:sp>
            <p:nvSpPr>
              <p:cNvPr id="38938" name="Line 25">
                <a:extLst>
                  <a:ext uri="{FF2B5EF4-FFF2-40B4-BE49-F238E27FC236}">
                    <a16:creationId xmlns:a16="http://schemas.microsoft.com/office/drawing/2014/main" id="{6CAE268B-7AFB-075C-5ADB-8CB590C36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7" y="2016"/>
                <a:ext cx="432" cy="1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8939" name="Oval 26">
                <a:extLst>
                  <a:ext uri="{FF2B5EF4-FFF2-40B4-BE49-F238E27FC236}">
                    <a16:creationId xmlns:a16="http://schemas.microsoft.com/office/drawing/2014/main" id="{9848EDFE-BC73-32FF-F747-A2E7EE07A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2187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940" name="Line 27">
                <a:extLst>
                  <a:ext uri="{FF2B5EF4-FFF2-40B4-BE49-F238E27FC236}">
                    <a16:creationId xmlns:a16="http://schemas.microsoft.com/office/drawing/2014/main" id="{4E44BFE2-6C08-E073-4C48-BE2414B47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4" y="2145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sp>
          <p:nvSpPr>
            <p:cNvPr id="38930" name="Freeform 28">
              <a:extLst>
                <a:ext uri="{FF2B5EF4-FFF2-40B4-BE49-F238E27FC236}">
                  <a16:creationId xmlns:a16="http://schemas.microsoft.com/office/drawing/2014/main" id="{145F114E-5EB1-2D1F-F7D6-73C69D1DD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1218"/>
              <a:ext cx="570" cy="1080"/>
            </a:xfrm>
            <a:custGeom>
              <a:avLst/>
              <a:gdLst>
                <a:gd name="T0" fmla="*/ 570 w 570"/>
                <a:gd name="T1" fmla="*/ 0 h 1080"/>
                <a:gd name="T2" fmla="*/ 0 w 570"/>
                <a:gd name="T3" fmla="*/ 0 h 1080"/>
                <a:gd name="T4" fmla="*/ 0 w 570"/>
                <a:gd name="T5" fmla="*/ 1080 h 1080"/>
                <a:gd name="T6" fmla="*/ 570 w 570"/>
                <a:gd name="T7" fmla="*/ 1080 h 10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0"/>
                <a:gd name="T13" fmla="*/ 0 h 1080"/>
                <a:gd name="T14" fmla="*/ 570 w 570"/>
                <a:gd name="T15" fmla="*/ 1080 h 10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0" h="1080">
                  <a:moveTo>
                    <a:pt x="570" y="0"/>
                  </a:moveTo>
                  <a:lnTo>
                    <a:pt x="0" y="0"/>
                  </a:lnTo>
                  <a:lnTo>
                    <a:pt x="0" y="1080"/>
                  </a:lnTo>
                  <a:lnTo>
                    <a:pt x="570" y="108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1" name="Freeform 29">
              <a:extLst>
                <a:ext uri="{FF2B5EF4-FFF2-40B4-BE49-F238E27FC236}">
                  <a16:creationId xmlns:a16="http://schemas.microsoft.com/office/drawing/2014/main" id="{AD3BA084-99AE-6699-ECA4-32E49755F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1218"/>
              <a:ext cx="588" cy="1080"/>
            </a:xfrm>
            <a:custGeom>
              <a:avLst/>
              <a:gdLst>
                <a:gd name="T0" fmla="*/ 0 w 588"/>
                <a:gd name="T1" fmla="*/ 0 h 1080"/>
                <a:gd name="T2" fmla="*/ 588 w 588"/>
                <a:gd name="T3" fmla="*/ 0 h 1080"/>
                <a:gd name="T4" fmla="*/ 588 w 588"/>
                <a:gd name="T5" fmla="*/ 1080 h 1080"/>
                <a:gd name="T6" fmla="*/ 0 w 588"/>
                <a:gd name="T7" fmla="*/ 1080 h 10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8"/>
                <a:gd name="T13" fmla="*/ 0 h 1080"/>
                <a:gd name="T14" fmla="*/ 588 w 588"/>
                <a:gd name="T15" fmla="*/ 1080 h 10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8" h="1080">
                  <a:moveTo>
                    <a:pt x="0" y="0"/>
                  </a:moveTo>
                  <a:lnTo>
                    <a:pt x="588" y="0"/>
                  </a:lnTo>
                  <a:lnTo>
                    <a:pt x="588" y="1080"/>
                  </a:lnTo>
                  <a:lnTo>
                    <a:pt x="0" y="108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2" name="Line 30">
              <a:extLst>
                <a:ext uri="{FF2B5EF4-FFF2-40B4-BE49-F238E27FC236}">
                  <a16:creationId xmlns:a16="http://schemas.microsoft.com/office/drawing/2014/main" id="{86CB48F0-B334-40DB-7C3D-C75CA9D03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52" y="1771"/>
              <a:ext cx="9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3" name="Freeform 31">
              <a:extLst>
                <a:ext uri="{FF2B5EF4-FFF2-40B4-BE49-F238E27FC236}">
                  <a16:creationId xmlns:a16="http://schemas.microsoft.com/office/drawing/2014/main" id="{E5F4561E-669F-1A8F-5C20-CC3280EBE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764"/>
              <a:ext cx="486" cy="1614"/>
            </a:xfrm>
            <a:custGeom>
              <a:avLst/>
              <a:gdLst>
                <a:gd name="T0" fmla="*/ 486 w 486"/>
                <a:gd name="T1" fmla="*/ 0 h 1614"/>
                <a:gd name="T2" fmla="*/ 0 w 486"/>
                <a:gd name="T3" fmla="*/ 0 h 1614"/>
                <a:gd name="T4" fmla="*/ 0 w 486"/>
                <a:gd name="T5" fmla="*/ 1614 h 1614"/>
                <a:gd name="T6" fmla="*/ 438 w 486"/>
                <a:gd name="T7" fmla="*/ 1614 h 16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6"/>
                <a:gd name="T13" fmla="*/ 0 h 1614"/>
                <a:gd name="T14" fmla="*/ 486 w 486"/>
                <a:gd name="T15" fmla="*/ 1614 h 16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6" h="1614">
                  <a:moveTo>
                    <a:pt x="486" y="0"/>
                  </a:moveTo>
                  <a:lnTo>
                    <a:pt x="0" y="0"/>
                  </a:lnTo>
                  <a:lnTo>
                    <a:pt x="0" y="1614"/>
                  </a:lnTo>
                  <a:lnTo>
                    <a:pt x="438" y="161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4" name="Line 32">
              <a:extLst>
                <a:ext uri="{FF2B5EF4-FFF2-40B4-BE49-F238E27FC236}">
                  <a16:creationId xmlns:a16="http://schemas.microsoft.com/office/drawing/2014/main" id="{A2A11F1B-FD12-68C3-8EBB-61B9E6BEC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" y="3378"/>
              <a:ext cx="17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5" name="Freeform 33">
              <a:extLst>
                <a:ext uri="{FF2B5EF4-FFF2-40B4-BE49-F238E27FC236}">
                  <a16:creationId xmlns:a16="http://schemas.microsoft.com/office/drawing/2014/main" id="{8DA3DE85-86FF-1AEA-0956-260C2679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764"/>
              <a:ext cx="720" cy="1614"/>
            </a:xfrm>
            <a:custGeom>
              <a:avLst/>
              <a:gdLst>
                <a:gd name="T0" fmla="*/ 0 w 720"/>
                <a:gd name="T1" fmla="*/ 1614 h 1614"/>
                <a:gd name="T2" fmla="*/ 720 w 720"/>
                <a:gd name="T3" fmla="*/ 1614 h 1614"/>
                <a:gd name="T4" fmla="*/ 720 w 720"/>
                <a:gd name="T5" fmla="*/ 0 h 1614"/>
                <a:gd name="T6" fmla="*/ 312 w 720"/>
                <a:gd name="T7" fmla="*/ 0 h 16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1614"/>
                <a:gd name="T14" fmla="*/ 720 w 720"/>
                <a:gd name="T15" fmla="*/ 1614 h 16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1614">
                  <a:moveTo>
                    <a:pt x="0" y="1614"/>
                  </a:moveTo>
                  <a:lnTo>
                    <a:pt x="720" y="1614"/>
                  </a:lnTo>
                  <a:lnTo>
                    <a:pt x="720" y="0"/>
                  </a:lnTo>
                  <a:lnTo>
                    <a:pt x="312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8936" name="Oval 34">
              <a:extLst>
                <a:ext uri="{FF2B5EF4-FFF2-40B4-BE49-F238E27FC236}">
                  <a16:creationId xmlns:a16="http://schemas.microsoft.com/office/drawing/2014/main" id="{C1768FCE-3899-9C98-E685-A2779E313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724"/>
              <a:ext cx="87" cy="8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7" name="Oval 35">
              <a:extLst>
                <a:ext uri="{FF2B5EF4-FFF2-40B4-BE49-F238E27FC236}">
                  <a16:creationId xmlns:a16="http://schemas.microsoft.com/office/drawing/2014/main" id="{C5B69140-DC35-C1EF-F51F-3119B84FE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1722"/>
              <a:ext cx="87" cy="8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8916" name="Text Box 36">
            <a:extLst>
              <a:ext uri="{FF2B5EF4-FFF2-40B4-BE49-F238E27FC236}">
                <a16:creationId xmlns:a16="http://schemas.microsoft.com/office/drawing/2014/main" id="{B057D586-B764-2B70-8CD6-C0951FCEF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2349500"/>
            <a:ext cx="333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8917" name="Text Box 37">
            <a:extLst>
              <a:ext uri="{FF2B5EF4-FFF2-40B4-BE49-F238E27FC236}">
                <a16:creationId xmlns:a16="http://schemas.microsoft.com/office/drawing/2014/main" id="{48F33F70-5E83-047F-56B0-38309731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557338"/>
            <a:ext cx="485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II</a:t>
            </a:r>
          </a:p>
        </p:txBody>
      </p:sp>
      <p:sp>
        <p:nvSpPr>
          <p:cNvPr id="38918" name="Text Box 38">
            <a:extLst>
              <a:ext uri="{FF2B5EF4-FFF2-40B4-BE49-F238E27FC236}">
                <a16:creationId xmlns:a16="http://schemas.microsoft.com/office/drawing/2014/main" id="{109C98CF-9682-E4D3-C77B-E5FD0D71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2924175"/>
            <a:ext cx="638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>
                <a:latin typeface="Times New Roman" panose="02020603050405020304" pitchFamily="18" charset="0"/>
              </a:rPr>
              <a:t>III</a:t>
            </a:r>
          </a:p>
        </p:txBody>
      </p:sp>
      <p:sp>
        <p:nvSpPr>
          <p:cNvPr id="734247" name="Rectangle 39">
            <a:extLst>
              <a:ext uri="{FF2B5EF4-FFF2-40B4-BE49-F238E27FC236}">
                <a16:creationId xmlns:a16="http://schemas.microsoft.com/office/drawing/2014/main" id="{1CF205E4-826D-08CB-43DF-D9110966F50A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0" y="5013325"/>
            <a:ext cx="3671888" cy="965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000000"/>
                  </a:outerShdw>
                </a:effectLst>
              </a:rPr>
              <a:t>则</a:t>
            </a: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</a:rPr>
              <a:t>BC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</a:t>
            </a: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endParaRPr lang="en-US" altLang="zh-CN" sz="3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734248" name="Object 40">
            <a:extLst>
              <a:ext uri="{FF2B5EF4-FFF2-40B4-BE49-F238E27FC236}">
                <a16:creationId xmlns:a16="http://schemas.microsoft.com/office/drawing/2014/main" id="{E0968F2A-6F36-C3BA-7F33-6A03802A4353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1322388" y="6015038"/>
          <a:ext cx="16414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0604" imgH="152512" progId="Equation.DSMT4">
                  <p:embed/>
                </p:oleObj>
              </mc:Choice>
              <mc:Fallback>
                <p:oleObj name="Equation" r:id="rId2" imgW="390604" imgH="152512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6015038"/>
                        <a:ext cx="164147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250" name="Rectangle 42">
            <a:extLst>
              <a:ext uri="{FF2B5EF4-FFF2-40B4-BE49-F238E27FC236}">
                <a16:creationId xmlns:a16="http://schemas.microsoft.com/office/drawing/2014/main" id="{B9137E5F-70D1-4F20-86CB-03548C95F667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195513" y="5013325"/>
            <a:ext cx="3600450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BD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</a:t>
            </a: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     </a:t>
            </a:r>
            <a:endParaRPr lang="en-US" altLang="zh-CN" sz="3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4251" name="Rectangle 43">
            <a:extLst>
              <a:ext uri="{FF2B5EF4-FFF2-40B4-BE49-F238E27FC236}">
                <a16:creationId xmlns:a16="http://schemas.microsoft.com/office/drawing/2014/main" id="{C0FE45A7-8430-377F-0B7F-52D03A28322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4859338" y="5054600"/>
            <a:ext cx="3455987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BC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</a:t>
            </a: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BD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=</a:t>
            </a:r>
            <a:r>
              <a:rPr lang="en-US" altLang="zh-CN" sz="3600" b="1" i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A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endParaRPr lang="en-US" altLang="zh-CN" sz="3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34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34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34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34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34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34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734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734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734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0" grpId="0"/>
      <p:bldP spid="734247" grpId="0"/>
      <p:bldP spid="734250" grpId="0"/>
      <p:bldP spid="7342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>
            <a:extLst>
              <a:ext uri="{FF2B5EF4-FFF2-40B4-BE49-F238E27FC236}">
                <a16:creationId xmlns:a16="http://schemas.microsoft.com/office/drawing/2014/main" id="{CDD99800-015C-4976-14FA-78BDB5F52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1625" y="981075"/>
            <a:ext cx="8540750" cy="5118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4000" b="0"/>
              <a:t>作业</a:t>
            </a:r>
          </a:p>
          <a:p>
            <a:pPr eaLnBrk="1" hangingPunct="1">
              <a:defRPr/>
            </a:pPr>
            <a:r>
              <a:rPr lang="zh-CN" altLang="en-US" sz="4000" b="0"/>
              <a:t> </a:t>
            </a:r>
            <a:r>
              <a:rPr lang="en-US" altLang="zh-CN" sz="4000" b="0"/>
              <a:t>25</a:t>
            </a:r>
            <a:r>
              <a:rPr lang="zh-CN" altLang="en-US" sz="4000" b="0"/>
              <a:t>页：  </a:t>
            </a:r>
            <a:r>
              <a:rPr lang="en-US" altLang="zh-CN" sz="4000" b="0"/>
              <a:t>2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5BE345A2-4840-7987-F5D6-935A7A92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0" t="58556" r="38072" b="12360"/>
          <a:stretch>
            <a:fillRect/>
          </a:stretch>
        </p:blipFill>
        <p:spPr bwMode="auto">
          <a:xfrm>
            <a:off x="0" y="2705100"/>
            <a:ext cx="8629650" cy="383063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Text Box 2">
            <a:extLst>
              <a:ext uri="{FF2B5EF4-FFF2-40B4-BE49-F238E27FC236}">
                <a16:creationId xmlns:a16="http://schemas.microsoft.com/office/drawing/2014/main" id="{C7DB008A-48BF-95D0-8F50-DE53FA328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205038"/>
            <a:ext cx="8016875" cy="16478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如何度量随机事件在一次试验中发生的可能性大小？</a:t>
            </a:r>
            <a:endParaRPr kumimoji="1" lang="zh-CN" alt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80643" name="Rectangle 3">
            <a:extLst>
              <a:ext uri="{FF2B5EF4-FFF2-40B4-BE49-F238E27FC236}">
                <a16:creationId xmlns:a16="http://schemas.microsoft.com/office/drawing/2014/main" id="{2F3D1A2D-7A4B-FB78-F3F2-9F69B66F30A7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0825" y="620713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>
                <a:latin typeface="Arial" panose="020B0604020202020204" pitchFamily="34" charset="0"/>
                <a:cs typeface="Times New Roman" panose="02020603050405020304" pitchFamily="18" charset="0"/>
              </a:rPr>
              <a:t>§3  </a:t>
            </a:r>
            <a:r>
              <a:rPr lang="zh-CN" altLang="en-US" sz="4000" b="1">
                <a:latin typeface="Arial" panose="020B0604020202020204" pitchFamily="34" charset="0"/>
              </a:rPr>
              <a:t>频率与概率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2" grpId="0"/>
      <p:bldP spid="8806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>
            <a:extLst>
              <a:ext uri="{FF2B5EF4-FFF2-40B4-BE49-F238E27FC236}">
                <a16:creationId xmlns:a16="http://schemas.microsoft.com/office/drawing/2014/main" id="{4B56A9AD-9D51-85B2-E4EB-DDF465681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429000"/>
            <a:ext cx="8353425" cy="2663825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82691" name="Rectangle 3">
            <a:extLst>
              <a:ext uri="{FF2B5EF4-FFF2-40B4-BE49-F238E27FC236}">
                <a16:creationId xmlns:a16="http://schemas.microsoft.com/office/drawing/2014/main" id="{D6AFD3A3-50B2-3460-41EA-39A4FA9084C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476250"/>
            <a:ext cx="8540750" cy="25923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altLang="zh-CN" sz="2800" b="1"/>
              <a:t>(</a:t>
            </a:r>
            <a:r>
              <a:rPr lang="zh-CN" altLang="en-US" sz="2800" b="1"/>
              <a:t>一</a:t>
            </a:r>
            <a:r>
              <a:rPr lang="en-US" altLang="zh-CN" sz="2800" b="1"/>
              <a:t>) </a:t>
            </a:r>
            <a:r>
              <a:rPr lang="zh-CN" altLang="en-US" sz="2800" b="1"/>
              <a:t>频率  </a:t>
            </a:r>
            <a:br>
              <a:rPr lang="zh-CN" altLang="en-US" sz="2800" b="1"/>
            </a:br>
            <a:r>
              <a:rPr lang="zh-CN" altLang="en-US" sz="2800" b="1"/>
              <a:t>     在相同条件下</a:t>
            </a:r>
            <a:r>
              <a:rPr lang="en-US" altLang="zh-CN" sz="2800" b="1"/>
              <a:t>, </a:t>
            </a:r>
            <a:r>
              <a:rPr lang="zh-CN" altLang="en-US" sz="2800" b="1"/>
              <a:t>进行了</a:t>
            </a:r>
            <a:r>
              <a:rPr lang="en-US" altLang="zh-CN" sz="2800" b="1" i="1">
                <a:latin typeface="Times New Roman" panose="02020603050405020304" pitchFamily="18" charset="0"/>
              </a:rPr>
              <a:t>n</a:t>
            </a:r>
            <a:r>
              <a:rPr lang="zh-CN" altLang="en-US" sz="2800" b="1"/>
              <a:t>次试验</a:t>
            </a:r>
            <a:r>
              <a:rPr lang="en-US" altLang="zh-CN" sz="2800" b="1"/>
              <a:t>, </a:t>
            </a:r>
            <a:r>
              <a:rPr lang="zh-CN" altLang="en-US" sz="2800" b="1"/>
              <a:t>在这</a:t>
            </a:r>
            <a:r>
              <a:rPr lang="en-US" altLang="zh-CN" sz="2800" b="1" i="1">
                <a:latin typeface="Times New Roman" panose="02020603050405020304" pitchFamily="18" charset="0"/>
              </a:rPr>
              <a:t>n</a:t>
            </a:r>
            <a:r>
              <a:rPr lang="zh-CN" altLang="en-US" sz="2800" b="1"/>
              <a:t>次试验中</a:t>
            </a:r>
            <a:r>
              <a:rPr lang="en-US" altLang="zh-CN" sz="2800" b="1"/>
              <a:t>, </a:t>
            </a:r>
            <a:r>
              <a:rPr lang="zh-CN" altLang="en-US" sz="2800" b="1"/>
              <a:t>事件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/>
              <a:t>发生的次数</a:t>
            </a:r>
            <a:r>
              <a:rPr lang="en-US" altLang="zh-CN" sz="2800" b="1" i="1">
                <a:latin typeface="Times New Roman" panose="02020603050405020304" pitchFamily="18" charset="0"/>
              </a:rPr>
              <a:t>n</a:t>
            </a:r>
            <a:r>
              <a:rPr lang="en-US" altLang="zh-CN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/>
              <a:t>称为事件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/>
              <a:t>发生的</a:t>
            </a:r>
            <a:r>
              <a:rPr lang="zh-CN" altLang="en-US" sz="2800" b="1" i="1" u="sng">
                <a:solidFill>
                  <a:srgbClr val="996633"/>
                </a:solidFill>
                <a:ea typeface="楷体_GB2312" pitchFamily="49" charset="-122"/>
              </a:rPr>
              <a:t>频数</a:t>
            </a:r>
            <a:r>
              <a:rPr lang="en-US" altLang="zh-CN" sz="2800" b="1"/>
              <a:t>. </a:t>
            </a:r>
            <a:r>
              <a:rPr lang="zh-CN" altLang="en-US" sz="2800" b="1"/>
              <a:t>比值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/>
              <a:t>称为事件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/>
              <a:t>发生的</a:t>
            </a:r>
            <a:r>
              <a:rPr lang="zh-CN" altLang="en-US" sz="2800" b="1" i="1" u="sng">
                <a:solidFill>
                  <a:srgbClr val="996633"/>
                </a:solidFill>
                <a:ea typeface="楷体_GB2312" pitchFamily="49" charset="-122"/>
              </a:rPr>
              <a:t>频率</a:t>
            </a:r>
            <a:r>
              <a:rPr lang="en-US" altLang="zh-CN" sz="2800" b="1"/>
              <a:t>, </a:t>
            </a:r>
            <a:r>
              <a:rPr lang="zh-CN" altLang="en-US" sz="2800" b="1"/>
              <a:t>并记成</a:t>
            </a:r>
            <a:r>
              <a:rPr lang="en-US" altLang="zh-CN" sz="2800" b="1" i="1">
                <a:latin typeface="Times New Roman" panose="02020603050405020304" pitchFamily="18" charset="0"/>
              </a:rPr>
              <a:t>f</a:t>
            </a:r>
            <a:r>
              <a:rPr lang="en-US" altLang="zh-CN" sz="2800" b="1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2800" b="1"/>
              <a:t>(</a:t>
            </a:r>
            <a:r>
              <a:rPr lang="en-US" altLang="zh-CN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/>
              <a:t>).</a:t>
            </a:r>
            <a:endParaRPr lang="en-US" altLang="zh-CN" sz="2800" b="1">
              <a:sym typeface="Symbol" panose="05050102010706020507" pitchFamily="18" charset="2"/>
            </a:endParaRPr>
          </a:p>
        </p:txBody>
      </p:sp>
      <p:sp>
        <p:nvSpPr>
          <p:cNvPr id="882692" name="Rectangle 4">
            <a:extLst>
              <a:ext uri="{FF2B5EF4-FFF2-40B4-BE49-F238E27FC236}">
                <a16:creationId xmlns:a16="http://schemas.microsoft.com/office/drawing/2014/main" id="{777A287B-AA43-EA12-36CB-816B61954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81300"/>
            <a:ext cx="7775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latin typeface="Arial" panose="020B0604020202020204" pitchFamily="34" charset="0"/>
              </a:rPr>
              <a:t>    </a:t>
            </a:r>
            <a:r>
              <a:rPr lang="zh-CN" altLang="en-US" sz="2800" b="1">
                <a:latin typeface="Arial" panose="020B0604020202020204" pitchFamily="34" charset="0"/>
              </a:rPr>
              <a:t>由定义</a:t>
            </a:r>
            <a:r>
              <a:rPr lang="en-US" altLang="zh-CN" sz="2800" b="1">
                <a:latin typeface="Arial" panose="020B0604020202020204" pitchFamily="34" charset="0"/>
              </a:rPr>
              <a:t>, </a:t>
            </a:r>
            <a:r>
              <a:rPr lang="zh-CN" altLang="en-US" sz="2800" b="1">
                <a:latin typeface="Arial" panose="020B0604020202020204" pitchFamily="34" charset="0"/>
              </a:rPr>
              <a:t>易见频率具有下述基本性质</a:t>
            </a:r>
            <a:r>
              <a:rPr lang="en-US" altLang="zh-CN" sz="2800" b="1">
                <a:latin typeface="Arial" panose="020B0604020202020204" pitchFamily="34" charset="0"/>
              </a:rPr>
              <a:t>:</a:t>
            </a:r>
            <a:endParaRPr lang="en-US" altLang="zh-CN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82693" name="Rectangle 5">
            <a:extLst>
              <a:ext uri="{FF2B5EF4-FFF2-40B4-BE49-F238E27FC236}">
                <a16:creationId xmlns:a16="http://schemas.microsoft.com/office/drawing/2014/main" id="{1B75B499-D8CB-3270-076C-47E3C3325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151313"/>
            <a:ext cx="17097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2, 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)=1</a:t>
            </a:r>
            <a:r>
              <a:rPr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</a:br>
            <a:endParaRPr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82694" name="Rectangle 6">
            <a:extLst>
              <a:ext uri="{FF2B5EF4-FFF2-40B4-BE49-F238E27FC236}">
                <a16:creationId xmlns:a16="http://schemas.microsoft.com/office/drawing/2014/main" id="{4029A58F-AC7E-2C58-C040-050EC8716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652963"/>
            <a:ext cx="8459787" cy="13731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3, </a:t>
            </a:r>
            <a:r>
              <a:rPr lang="zh-CN" altLang="en-US" sz="2800" b="1" dirty="0">
                <a:latin typeface="Times New Roman" pitchFamily="18" charset="0"/>
                <a:sym typeface="Symbol" pitchFamily="18" charset="2"/>
              </a:rPr>
              <a:t>若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,...,</a:t>
            </a: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k</a:t>
            </a:r>
            <a:r>
              <a:rPr lang="zh-CN" altLang="en-US" sz="2800" b="1" dirty="0">
                <a:latin typeface="Times New Roman" pitchFamily="18" charset="0"/>
                <a:sym typeface="Symbol" pitchFamily="18" charset="2"/>
              </a:rPr>
              <a:t>是两两互不相容的事件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>
              <a:defRPr/>
            </a:pPr>
            <a:r>
              <a:rPr lang="zh-CN" altLang="en-US" sz="2800" b="1" dirty="0">
                <a:latin typeface="Times New Roman" pitchFamily="18" charset="0"/>
                <a:sym typeface="Symbol" pitchFamily="18" charset="2"/>
              </a:rPr>
              <a:t>即对于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ij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, </a:t>
            </a: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kumimoji="1" lang="en-US" altLang="zh-CN" sz="2800" b="1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i</a:t>
            </a: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kumimoji="1" lang="en-US" altLang="zh-CN" sz="2800" b="1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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 , </a:t>
            </a: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sz="2800" b="1" dirty="0" err="1">
                <a:latin typeface="Times New Roman" pitchFamily="18" charset="0"/>
                <a:sym typeface="Symbol" pitchFamily="18" charset="2"/>
              </a:rPr>
              <a:t>,</a:t>
            </a:r>
            <a:r>
              <a:rPr kumimoji="1"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=1,2,...,</a:t>
            </a:r>
            <a:r>
              <a:rPr kumimoji="1"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zh-CN" altLang="en-US" sz="2800" b="1" dirty="0">
                <a:latin typeface="Times New Roman" pitchFamily="18" charset="0"/>
                <a:sym typeface="Symbol" pitchFamily="18" charset="2"/>
              </a:rPr>
              <a:t>则</a:t>
            </a:r>
            <a:br>
              <a:rPr lang="zh-CN" altLang="en-US" sz="2800" b="1" dirty="0">
                <a:latin typeface="Times New Roman" pitchFamily="18" charset="0"/>
                <a:sym typeface="Symbol" pitchFamily="18" charset="2"/>
              </a:rPr>
            </a:b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...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)=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)+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sz="2800" b="1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)+...+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zh-CN" sz="2800" b="1" i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800" b="1" i="1" baseline="-25000" dirty="0" err="1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800" b="1" dirty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882695" name="Rectangle 7">
            <a:extLst>
              <a:ext uri="{FF2B5EF4-FFF2-40B4-BE49-F238E27FC236}">
                <a16:creationId xmlns:a16="http://schemas.microsoft.com/office/drawing/2014/main" id="{C23C080D-B2B4-5871-1A0A-94017E8F8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644900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Arial" panose="020B0604020202020204" pitchFamily="34" charset="0"/>
              </a:rPr>
              <a:t>1, </a:t>
            </a: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)1;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8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8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8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8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8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690" grpId="0" animBg="1"/>
      <p:bldP spid="882692" grpId="0"/>
      <p:bldP spid="882693" grpId="0"/>
      <p:bldP spid="882694" grpId="0"/>
      <p:bldP spid="8826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322079D-A38C-A394-EB55-D476BD852F2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kern="1200" dirty="0">
                <a:solidFill>
                  <a:schemeClr val="tx1"/>
                </a:solidFill>
                <a:cs typeface="+mn-cs"/>
              </a:rPr>
              <a:t>（</a:t>
            </a:r>
            <a:r>
              <a:rPr lang="en-US" altLang="zh-CN" sz="3200" kern="1200" dirty="0">
                <a:solidFill>
                  <a:schemeClr val="tx1"/>
                </a:solidFill>
                <a:cs typeface="+mn-cs"/>
              </a:rPr>
              <a:t>1</a:t>
            </a:r>
            <a:r>
              <a:rPr lang="zh-CN" altLang="en-US" sz="3200" kern="1200" dirty="0">
                <a:solidFill>
                  <a:schemeClr val="tx1"/>
                </a:solidFill>
                <a:cs typeface="+mn-cs"/>
              </a:rPr>
              <a:t>）掷硬币试验</a:t>
            </a:r>
          </a:p>
        </p:txBody>
      </p:sp>
      <p:sp>
        <p:nvSpPr>
          <p:cNvPr id="43011" name="表格占位符 1">
            <a:extLst>
              <a:ext uri="{FF2B5EF4-FFF2-40B4-BE49-F238E27FC236}">
                <a16:creationId xmlns:a16="http://schemas.microsoft.com/office/drawing/2014/main" id="{15B810A7-735C-6726-FF42-C3CE99CE5431}"/>
              </a:ext>
            </a:extLst>
          </p:cNvPr>
          <p:cNvSpPr>
            <a:spLocks noGrp="1" noTextEdit="1"/>
          </p:cNvSpPr>
          <p:nvPr>
            <p:ph type="tbl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3012" name="Picture 35">
            <a:extLst>
              <a:ext uri="{FF2B5EF4-FFF2-40B4-BE49-F238E27FC236}">
                <a16:creationId xmlns:a16="http://schemas.microsoft.com/office/drawing/2014/main" id="{7897F6C6-99FF-3A21-1164-9910D052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3444" r="8405" b="31183"/>
          <a:stretch>
            <a:fillRect/>
          </a:stretch>
        </p:blipFill>
        <p:spPr bwMode="auto">
          <a:xfrm>
            <a:off x="468313" y="1700213"/>
            <a:ext cx="8205787" cy="48561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1907B90-4D31-94E9-F99F-EFF7ACE4AE6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kern="1200" dirty="0">
                <a:solidFill>
                  <a:schemeClr val="tx1"/>
                </a:solidFill>
                <a:cs typeface="+mn-cs"/>
              </a:rPr>
              <a:t>（</a:t>
            </a:r>
            <a:r>
              <a:rPr lang="en-US" altLang="zh-CN" sz="3200" kern="1200" dirty="0">
                <a:solidFill>
                  <a:schemeClr val="tx1"/>
                </a:solidFill>
                <a:cs typeface="+mn-cs"/>
              </a:rPr>
              <a:t>1</a:t>
            </a:r>
            <a:r>
              <a:rPr lang="zh-CN" altLang="en-US" sz="3200" kern="1200" dirty="0">
                <a:solidFill>
                  <a:schemeClr val="tx1"/>
                </a:solidFill>
                <a:cs typeface="+mn-cs"/>
              </a:rPr>
              <a:t>）掷硬币试验</a:t>
            </a:r>
          </a:p>
        </p:txBody>
      </p:sp>
      <p:graphicFrame>
        <p:nvGraphicFramePr>
          <p:cNvPr id="883747" name="Group 35">
            <a:extLst>
              <a:ext uri="{FF2B5EF4-FFF2-40B4-BE49-F238E27FC236}">
                <a16:creationId xmlns:a16="http://schemas.microsoft.com/office/drawing/2014/main" id="{B665988E-676A-EEC6-52E4-7B375385A3E4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79388" y="1979613"/>
          <a:ext cx="8659812" cy="3554412"/>
        </p:xfrm>
        <a:graphic>
          <a:graphicData uri="http://schemas.openxmlformats.org/drawingml/2006/table">
            <a:tbl>
              <a:tblPr/>
              <a:tblGrid>
                <a:gridCol w="21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试验者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抛掷次数</a:t>
                      </a:r>
                      <a:r>
                        <a:rPr kumimoji="0" lang="en-US" altLang="zh-CN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正面出现次数</a:t>
                      </a:r>
                      <a:r>
                        <a:rPr kumimoji="0" lang="en-US" altLang="zh-CN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正面出现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频率</a:t>
                      </a:r>
                      <a:r>
                        <a:rPr kumimoji="0" lang="en-US" altLang="zh-CN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</a:t>
                      </a:r>
                      <a:r>
                        <a:rPr kumimoji="0" lang="en-US" alt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en-US" altLang="zh-CN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德摩根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蒲丰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4040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0.5069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1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皮尔逊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6019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皮尔逊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12012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0.5005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09513A3-F048-834B-6B71-A2E7503F927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0C8C643-E788-08EC-051D-6008020122C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0E54EB67-55A2-0B39-674A-48394DA1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21996" r="15237" b="19070"/>
          <a:stretch>
            <a:fillRect/>
          </a:stretch>
        </p:blipFill>
        <p:spPr bwMode="auto">
          <a:xfrm>
            <a:off x="468313" y="1341438"/>
            <a:ext cx="843915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BCF71DF-DD82-4EDB-F885-A4B4C823989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5D2BBDE-E24C-DD8A-D140-57FE14C7E4D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C26DFB1E-008B-C077-B8E2-C81224E2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36078" r="44594" b="21591"/>
          <a:stretch>
            <a:fillRect/>
          </a:stretch>
        </p:blipFill>
        <p:spPr bwMode="auto">
          <a:xfrm>
            <a:off x="-63500" y="90488"/>
            <a:ext cx="9432925" cy="617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D31A976-B938-0968-C7D9-F2B578514FC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233244D-B15D-8940-D52C-73003658EBB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B2912DC6-A8CD-64A0-7BB5-94E6A68E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4" t="21974" r="15237" b="28304"/>
          <a:stretch>
            <a:fillRect/>
          </a:stretch>
        </p:blipFill>
        <p:spPr bwMode="auto">
          <a:xfrm>
            <a:off x="468313" y="1700213"/>
            <a:ext cx="83058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>
            <a:extLst>
              <a:ext uri="{FF2B5EF4-FFF2-40B4-BE49-F238E27FC236}">
                <a16:creationId xmlns:a16="http://schemas.microsoft.com/office/drawing/2014/main" id="{EB410409-3F3F-DA32-6803-7FE13EC4DD9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0" y="260350"/>
            <a:ext cx="9144000" cy="4643438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3600" b="1"/>
              <a:t>概率的统计定义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 sz="3600" b="1"/>
              <a:t>         在相同的条件下，重复进行</a:t>
            </a:r>
            <a:r>
              <a:rPr kumimoji="1" lang="en-US" altLang="zh-CN" b="1" i="1">
                <a:latin typeface="Times New Roman" panose="02020603050405020304" pitchFamily="18" charset="0"/>
              </a:rPr>
              <a:t>n</a:t>
            </a:r>
            <a:r>
              <a:rPr lang="zh-CN" altLang="en-US" sz="3600" b="1"/>
              <a:t>次试验，若事件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/>
              <a:t>发生的频率</a:t>
            </a:r>
            <a:r>
              <a:rPr kumimoji="1" lang="en-US" altLang="zh-CN" b="1" i="1">
                <a:latin typeface="Times New Roman" panose="02020603050405020304" pitchFamily="18" charset="0"/>
              </a:rPr>
              <a:t>f</a:t>
            </a:r>
            <a:r>
              <a:rPr lang="en-US" altLang="zh-CN" sz="36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/>
              <a:t>)</a:t>
            </a:r>
            <a:r>
              <a:rPr lang="zh-CN" altLang="en-US" sz="3600" b="1"/>
              <a:t>随着试验次数</a:t>
            </a:r>
            <a:r>
              <a:rPr kumimoji="1" lang="en-US" altLang="zh-CN" b="1" i="1">
                <a:latin typeface="Times New Roman" panose="02020603050405020304" pitchFamily="18" charset="0"/>
              </a:rPr>
              <a:t>n</a:t>
            </a:r>
            <a:r>
              <a:rPr lang="zh-CN" altLang="en-US" sz="3600" b="1"/>
              <a:t>的增大而稳定在某个常数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/>
              <a:t>(0</a:t>
            </a:r>
            <a:r>
              <a:rPr lang="en-US" altLang="zh-CN" sz="3600" b="1">
                <a:sym typeface="Symbol" panose="05050102010706020507" pitchFamily="18" charset="2"/>
              </a:rPr>
              <a:t></a:t>
            </a:r>
            <a:r>
              <a:rPr lang="en-US" altLang="zh-CN" sz="3600" b="1" i="1">
                <a:sym typeface="Symbol" panose="05050102010706020507" pitchFamily="18" charset="2"/>
              </a:rPr>
              <a:t>p</a:t>
            </a:r>
            <a:r>
              <a:rPr lang="en-US" altLang="zh-CN" sz="3600" b="1">
                <a:sym typeface="Symbol" panose="05050102010706020507" pitchFamily="18" charset="2"/>
              </a:rPr>
              <a:t>1</a:t>
            </a:r>
            <a:r>
              <a:rPr lang="en-US" altLang="zh-CN" sz="3600" b="1"/>
              <a:t>)</a:t>
            </a:r>
            <a:r>
              <a:rPr lang="zh-CN" altLang="en-US" sz="3600" b="1"/>
              <a:t>附近摆动，则称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zh-CN" altLang="en-US" sz="3600" b="1"/>
              <a:t>为事件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/>
              <a:t>发生的概率，记为</a:t>
            </a:r>
            <a:r>
              <a:rPr kumimoji="1"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/>
              <a:t>(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/>
              <a:t>).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sz="3600" b="1"/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zh-CN" sz="3600" b="1"/>
              <a:t>    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95536A5-0A38-E3AC-66DA-8893A67FAA79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0825" y="3933825"/>
            <a:ext cx="9144000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endParaRPr lang="zh-CN" altLang="zh-CN" sz="3600" b="1">
              <a:latin typeface="Arial" panose="020B0604020202020204" pitchFamily="34" charset="0"/>
            </a:endParaRPr>
          </a:p>
        </p:txBody>
      </p:sp>
      <p:sp>
        <p:nvSpPr>
          <p:cNvPr id="886788" name="Rectangle 4">
            <a:extLst>
              <a:ext uri="{FF2B5EF4-FFF2-40B4-BE49-F238E27FC236}">
                <a16:creationId xmlns:a16="http://schemas.microsoft.com/office/drawing/2014/main" id="{A40086A3-9DEF-B488-2FB1-F135EFE5F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365625"/>
            <a:ext cx="4249738" cy="79216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D51607"/>
                </a:solidFill>
                <a:latin typeface="Arial" panose="020B0604020202020204" pitchFamily="34" charset="0"/>
                <a:ea typeface="楷体_GB2312" pitchFamily="49" charset="-122"/>
              </a:rPr>
              <a:t>频率稳定于概率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6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78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1026">
            <a:extLst>
              <a:ext uri="{FF2B5EF4-FFF2-40B4-BE49-F238E27FC236}">
                <a16:creationId xmlns:a16="http://schemas.microsoft.com/office/drawing/2014/main" id="{E66A578F-9F3A-8AC4-7DFA-B40AD2FCB39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589088" y="450850"/>
            <a:ext cx="6461125" cy="7191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3200">
                <a:latin typeface="宋体" pitchFamily="2" charset="-122"/>
                <a:cs typeface="Arial" charset="0"/>
              </a:rPr>
              <a:t>§</a:t>
            </a:r>
            <a:r>
              <a:rPr lang="en-US" altLang="zh-CN" sz="3200" b="0">
                <a:latin typeface="宋体" pitchFamily="2" charset="-122"/>
              </a:rPr>
              <a:t>2 </a:t>
            </a:r>
            <a:r>
              <a:rPr lang="zh-CN" altLang="en-US" sz="3200" b="0">
                <a:latin typeface="宋体" pitchFamily="2" charset="-122"/>
              </a:rPr>
              <a:t>样本空间、随机事件</a:t>
            </a:r>
          </a:p>
        </p:txBody>
      </p:sp>
      <p:sp>
        <p:nvSpPr>
          <p:cNvPr id="643075" name="Text Box 1027">
            <a:extLst>
              <a:ext uri="{FF2B5EF4-FFF2-40B4-BE49-F238E27FC236}">
                <a16:creationId xmlns:a16="http://schemas.microsoft.com/office/drawing/2014/main" id="{1326ECD4-A6EF-A408-6460-66F96A08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90650"/>
            <a:ext cx="8540750" cy="42878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1" lang="en-US" altLang="zh-CN" sz="3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3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一） </a:t>
            </a:r>
            <a:r>
              <a:rPr kumimoji="1" lang="zh-CN" altLang="en-US" sz="3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</a:rPr>
              <a:t>样本空间</a:t>
            </a:r>
          </a:p>
          <a:p>
            <a:pPr>
              <a:lnSpc>
                <a:spcPct val="130000"/>
              </a:lnSpc>
              <a:defRPr/>
            </a:pPr>
            <a:endParaRPr kumimoji="1" lang="zh-CN" altLang="en-US" sz="3000">
              <a:latin typeface="宋体" pitchFamily="2" charset="-122"/>
            </a:endParaRPr>
          </a:p>
          <a:p>
            <a:pPr>
              <a:lnSpc>
                <a:spcPct val="130000"/>
              </a:lnSpc>
              <a:defRPr/>
            </a:pPr>
            <a:r>
              <a:rPr kumimoji="1" lang="zh-CN" altLang="en-US" sz="3000">
                <a:latin typeface="宋体" pitchFamily="2" charset="-122"/>
              </a:rPr>
              <a:t>   随机试验</a:t>
            </a:r>
            <a:r>
              <a:rPr kumimoji="1" lang="en-US" altLang="en-US" sz="3000" i="1">
                <a:latin typeface="Times New Roman" pitchFamily="18" charset="0"/>
              </a:rPr>
              <a:t>E</a:t>
            </a:r>
            <a:r>
              <a:rPr kumimoji="1" lang="zh-CN" altLang="en-US" sz="3000">
                <a:latin typeface="宋体" pitchFamily="2" charset="-122"/>
              </a:rPr>
              <a:t>的</a:t>
            </a:r>
            <a:r>
              <a:rPr kumimoji="1" lang="zh-CN" altLang="en-US" sz="3000">
                <a:latin typeface="宋体" pitchFamily="2" charset="-122"/>
                <a:sym typeface="Symbol" pitchFamily="18" charset="2"/>
              </a:rPr>
              <a:t>所有可能结果所组成的集合称为</a:t>
            </a:r>
            <a:r>
              <a:rPr kumimoji="1" lang="zh-CN" altLang="en-US" sz="3000" b="1" u="sng">
                <a:solidFill>
                  <a:srgbClr val="FFFF66"/>
                </a:solidFill>
                <a:latin typeface="宋体" pitchFamily="2" charset="-122"/>
                <a:sym typeface="Symbol" pitchFamily="18" charset="2"/>
              </a:rPr>
              <a:t>样本空间</a:t>
            </a:r>
            <a:r>
              <a:rPr lang="zh-CN" altLang="en-US" sz="2800">
                <a:solidFill>
                  <a:schemeClr val="tx2"/>
                </a:solidFill>
                <a:latin typeface="Arial" charset="0"/>
              </a:rPr>
              <a:t>（</a:t>
            </a:r>
            <a:r>
              <a:rPr lang="en-US" altLang="zh-CN" sz="2800">
                <a:solidFill>
                  <a:schemeClr val="tx2"/>
                </a:solidFill>
                <a:latin typeface="Arial" charset="0"/>
              </a:rPr>
              <a:t>sample space</a:t>
            </a:r>
            <a:r>
              <a:rPr lang="zh-CN" altLang="en-US" sz="2800">
                <a:solidFill>
                  <a:schemeClr val="tx2"/>
                </a:solidFill>
                <a:latin typeface="Arial" charset="0"/>
              </a:rPr>
              <a:t>）</a:t>
            </a:r>
            <a:r>
              <a:rPr lang="en-US" altLang="zh-CN" sz="2800">
                <a:latin typeface="Arial" charset="0"/>
              </a:rPr>
              <a:t>, </a:t>
            </a:r>
            <a:r>
              <a:rPr lang="zh-CN" altLang="en-US" sz="2800">
                <a:latin typeface="Arial" charset="0"/>
              </a:rPr>
              <a:t>记为</a:t>
            </a:r>
            <a:r>
              <a:rPr lang="en-US" altLang="zh-CN" sz="2800" i="1">
                <a:latin typeface="Arial" charset="0"/>
              </a:rPr>
              <a:t>S</a:t>
            </a:r>
            <a:r>
              <a:rPr kumimoji="1" lang="en-US" altLang="zh-CN">
                <a:latin typeface="Arial" charset="0"/>
                <a:sym typeface="Symbol" pitchFamily="18" charset="2"/>
              </a:rPr>
              <a:t> </a:t>
            </a:r>
            <a:r>
              <a:rPr kumimoji="1" lang="zh-CN" altLang="en-US" sz="3000">
                <a:latin typeface="宋体" pitchFamily="2" charset="-122"/>
                <a:sym typeface="Symbol" pitchFamily="18" charset="2"/>
              </a:rPr>
              <a:t>；</a:t>
            </a:r>
          </a:p>
          <a:p>
            <a:pPr>
              <a:lnSpc>
                <a:spcPct val="130000"/>
              </a:lnSpc>
              <a:defRPr/>
            </a:pPr>
            <a:endParaRPr kumimoji="1" lang="zh-CN" altLang="en-US" sz="3000">
              <a:latin typeface="宋体" pitchFamily="2" charset="-122"/>
              <a:sym typeface="Symbol" pitchFamily="18" charset="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>
                <a:latin typeface="Arial" charset="0"/>
              </a:rPr>
              <a:t>         </a:t>
            </a:r>
            <a:r>
              <a:rPr lang="zh-CN" altLang="en-US" sz="3000">
                <a:latin typeface="Arial" charset="0"/>
              </a:rPr>
              <a:t>样本空间的元素</a:t>
            </a:r>
            <a:r>
              <a:rPr lang="en-US" altLang="zh-CN" sz="3000">
                <a:latin typeface="Arial" charset="0"/>
              </a:rPr>
              <a:t>, </a:t>
            </a:r>
            <a:r>
              <a:rPr lang="zh-CN" altLang="en-US" sz="3000">
                <a:latin typeface="Arial" charset="0"/>
              </a:rPr>
              <a:t>即</a:t>
            </a:r>
            <a:r>
              <a:rPr kumimoji="1" lang="en-US" altLang="en-US" sz="3000" i="1">
                <a:latin typeface="Times New Roman" pitchFamily="18" charset="0"/>
              </a:rPr>
              <a:t>E</a:t>
            </a:r>
            <a:r>
              <a:rPr lang="zh-CN" altLang="en-US" sz="3000">
                <a:latin typeface="Arial" charset="0"/>
              </a:rPr>
              <a:t>的每个结果</a:t>
            </a:r>
            <a:r>
              <a:rPr lang="en-US" altLang="zh-CN" sz="3000">
                <a:latin typeface="Arial" charset="0"/>
              </a:rPr>
              <a:t>, </a:t>
            </a:r>
            <a:r>
              <a:rPr lang="zh-CN" altLang="en-US" sz="3000">
                <a:latin typeface="Arial" charset="0"/>
              </a:rPr>
              <a:t>称为</a:t>
            </a:r>
            <a:r>
              <a:rPr lang="zh-CN" altLang="en-US" sz="3000" b="1">
                <a:solidFill>
                  <a:srgbClr val="FFFF66"/>
                </a:solidFill>
                <a:latin typeface="Arial" charset="0"/>
              </a:rPr>
              <a:t>样本点</a:t>
            </a:r>
            <a:r>
              <a:rPr lang="zh-CN" altLang="en-US" sz="3000">
                <a:solidFill>
                  <a:schemeClr val="tx2"/>
                </a:solidFill>
                <a:latin typeface="Arial" charset="0"/>
              </a:rPr>
              <a:t>（</a:t>
            </a:r>
            <a:r>
              <a:rPr lang="en-US" altLang="zh-CN" sz="3000">
                <a:solidFill>
                  <a:schemeClr val="tx2"/>
                </a:solidFill>
                <a:latin typeface="Arial" charset="0"/>
              </a:rPr>
              <a:t>sample point</a:t>
            </a:r>
            <a:r>
              <a:rPr lang="zh-CN" altLang="en-US" sz="3000">
                <a:solidFill>
                  <a:schemeClr val="tx2"/>
                </a:solidFill>
                <a:latin typeface="Arial" charset="0"/>
              </a:rPr>
              <a:t>）</a:t>
            </a:r>
            <a:r>
              <a:rPr lang="en-US" altLang="zh-CN" sz="3200">
                <a:latin typeface="Arial" charset="0"/>
              </a:rPr>
              <a:t>.</a:t>
            </a:r>
          </a:p>
        </p:txBody>
      </p:sp>
    </p:spTree>
  </p:cSld>
  <p:clrMapOvr>
    <a:masterClrMapping/>
  </p:clrMapOvr>
  <p:transition advTm="10000">
    <p:zoom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F1E0348-5089-7FBA-3BC9-6C41EFBDB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213100"/>
            <a:ext cx="8856663" cy="2808288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5678633-5197-5F57-66EA-F181564B618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95288" y="476250"/>
            <a:ext cx="8964612" cy="6232525"/>
          </a:xfrm>
        </p:spPr>
        <p:txBody>
          <a:bodyPr/>
          <a:lstStyle/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3400" b="1"/>
              <a:t>(</a:t>
            </a:r>
            <a:r>
              <a:rPr lang="zh-CN" altLang="en-US" sz="3400" b="1"/>
              <a:t>二</a:t>
            </a:r>
            <a:r>
              <a:rPr lang="en-US" altLang="zh-CN" sz="3400" b="1"/>
              <a:t>) </a:t>
            </a:r>
            <a:r>
              <a:rPr lang="zh-CN" altLang="en-US" sz="3400" b="1"/>
              <a:t>概率 </a:t>
            </a:r>
            <a:br>
              <a:rPr lang="zh-CN" altLang="en-US" sz="3400" b="1"/>
            </a:br>
            <a:r>
              <a:rPr lang="zh-CN" altLang="en-US" sz="3400" b="1"/>
              <a:t>    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设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是随机试验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是它的样本空间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对于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的每一事件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赋予一个实数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记为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),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称为事件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800" b="1" i="1" u="sng">
                <a:latin typeface="Times New Roman" panose="02020603050405020304" pitchFamily="18" charset="0"/>
              </a:rPr>
              <a:t>概率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如果集合函数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满足下列条件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:</a:t>
            </a:r>
            <a:b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zh-CN" altLang="en-US" sz="2800" b="1" i="1" u="sng">
                <a:latin typeface="Times New Roman" panose="02020603050405020304" pitchFamily="18" charset="0"/>
              </a:rPr>
              <a:t>非负性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对于每一个事件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有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0;</a:t>
            </a:r>
            <a:b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2800" b="1" i="1" u="sng">
                <a:latin typeface="Times New Roman" panose="02020603050405020304" pitchFamily="18" charset="0"/>
                <a:sym typeface="Symbol" panose="05050102010706020507" pitchFamily="18" charset="2"/>
              </a:rPr>
              <a:t>规范性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对于必然事件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有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)=1;</a:t>
            </a:r>
            <a:b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2800" b="1" i="1" u="sng">
                <a:latin typeface="Times New Roman" panose="02020603050405020304" pitchFamily="18" charset="0"/>
                <a:sym typeface="Symbol" panose="05050102010706020507" pitchFamily="18" charset="2"/>
              </a:rPr>
              <a:t>可列可加性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设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,...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是两两互不相容事件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b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即对于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i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i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800" b="1" i="1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f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=1,2,...,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则有</a:t>
            </a:r>
            <a:b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...)=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)+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)+...	(3.1)</a:t>
            </a:r>
            <a:b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2800" b="1">
                <a:solidFill>
                  <a:schemeClr val="tx1"/>
                </a:solidFill>
                <a:sym typeface="Symbol" panose="05050102010706020507" pitchFamily="18" charset="2"/>
              </a:rPr>
              <a:t>由概率的定义可推得概率的一些重要性质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.</a:t>
            </a:r>
            <a:endParaRPr lang="en-US" altLang="zh-CN" sz="2800" b="1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8C45323-A52A-5D4F-17D4-A9864D7FC0F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2588" y="549275"/>
            <a:ext cx="85693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性质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1</a:t>
            </a:r>
            <a:r>
              <a:rPr lang="en-US" altLang="zh-CN" sz="3400" b="1">
                <a:solidFill>
                  <a:srgbClr val="003399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3400" b="1" i="1">
                <a:solidFill>
                  <a:srgbClr val="007A77"/>
                </a:solidFill>
                <a:latin typeface="Arial" panose="020B0604020202020204" pitchFamily="34" charset="0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Symbol" panose="05050102010706020507" pitchFamily="18" charset="2"/>
              </a:rPr>
              <a:t>f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)=0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163D06F-4D80-2970-61A2-45253D1898F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2588" y="549275"/>
            <a:ext cx="85693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性质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1</a:t>
            </a:r>
            <a:r>
              <a:rPr lang="en-US" altLang="zh-CN" sz="3400" b="1">
                <a:solidFill>
                  <a:srgbClr val="003399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3400" b="1" i="1">
                <a:solidFill>
                  <a:srgbClr val="007A77"/>
                </a:solidFill>
                <a:latin typeface="Arial" panose="020B0604020202020204" pitchFamily="34" charset="0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Symbol" panose="05050102010706020507" pitchFamily="18" charset="2"/>
              </a:rPr>
              <a:t>f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)=0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性质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2(</a:t>
            </a:r>
            <a:r>
              <a:rPr lang="zh-CN" altLang="en-US" sz="3400" b="1" i="1">
                <a:solidFill>
                  <a:srgbClr val="DC5900"/>
                </a:solidFill>
                <a:latin typeface="Arial" panose="020B0604020202020204" pitchFamily="34" charset="0"/>
              </a:rPr>
              <a:t>有限可加性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)  </a:t>
            </a: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若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 i="1" baseline="-25000">
                <a:solidFill>
                  <a:srgbClr val="007A77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是两两互不相容的事件</a:t>
            </a:r>
            <a:r>
              <a:rPr lang="en-US" altLang="zh-CN" sz="3400" b="1">
                <a:solidFill>
                  <a:srgbClr val="007A77"/>
                </a:solidFill>
                <a:latin typeface="Arial" panose="020B0604020202020204" pitchFamily="34" charset="0"/>
              </a:rPr>
              <a:t>, </a:t>
            </a:r>
            <a: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  <a:t>则有</a:t>
            </a:r>
            <a:br>
              <a:rPr lang="zh-CN" altLang="en-US" sz="3400" b="1">
                <a:solidFill>
                  <a:srgbClr val="007A77"/>
                </a:solidFill>
                <a:latin typeface="Arial" panose="020B0604020202020204" pitchFamily="34" charset="0"/>
              </a:rPr>
            </a:b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...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 i="1" baseline="-25000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)+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 baseline="-25000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)+...+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 i="1" baseline="-25000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AutoShape 2">
            <a:extLst>
              <a:ext uri="{FF2B5EF4-FFF2-40B4-BE49-F238E27FC236}">
                <a16:creationId xmlns:a16="http://schemas.microsoft.com/office/drawing/2014/main" id="{DB588D81-BB0A-E015-8C4C-C0742419C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3500438"/>
            <a:ext cx="2071688" cy="1235075"/>
          </a:xfrm>
          <a:prstGeom prst="wedgeRectCallout">
            <a:avLst>
              <a:gd name="adj1" fmla="val 90537"/>
              <a:gd name="adj2" fmla="val -37662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1" lang="zh-CN" altLang="en-US" sz="3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区域表示事件</a:t>
            </a:r>
          </a:p>
        </p:txBody>
      </p:sp>
      <p:sp>
        <p:nvSpPr>
          <p:cNvPr id="889859" name="AutoShape 3">
            <a:extLst>
              <a:ext uri="{FF2B5EF4-FFF2-40B4-BE49-F238E27FC236}">
                <a16:creationId xmlns:a16="http://schemas.microsoft.com/office/drawing/2014/main" id="{B1FCE8FC-4ABD-6C5D-8C6B-F3ED78E32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37063"/>
            <a:ext cx="2635250" cy="1655762"/>
          </a:xfrm>
          <a:prstGeom prst="wedgeRectCallout">
            <a:avLst>
              <a:gd name="adj1" fmla="val -78736"/>
              <a:gd name="adj2" fmla="val 4648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1" lang="zh-CN" altLang="en-US" sz="3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区域面积</a:t>
            </a:r>
          </a:p>
          <a:p>
            <a:pPr algn="ctr">
              <a:defRPr/>
            </a:pPr>
            <a:r>
              <a:rPr kumimoji="1" lang="zh-CN" altLang="en-US" sz="3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表示概率</a:t>
            </a:r>
          </a:p>
        </p:txBody>
      </p:sp>
      <p:sp>
        <p:nvSpPr>
          <p:cNvPr id="889860" name="Rectangle 4">
            <a:extLst>
              <a:ext uri="{FF2B5EF4-FFF2-40B4-BE49-F238E27FC236}">
                <a16:creationId xmlns:a16="http://schemas.microsoft.com/office/drawing/2014/main" id="{7E73052D-AF27-FD00-4546-AC621F005C1B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95288" y="476250"/>
            <a:ext cx="85693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400" b="1">
                <a:latin typeface="Times New Roman" panose="02020603050405020304" pitchFamily="18" charset="0"/>
              </a:rPr>
              <a:t>性质</a:t>
            </a:r>
            <a:r>
              <a:rPr lang="en-US" altLang="zh-CN" sz="3400" b="1">
                <a:latin typeface="Times New Roman" panose="02020603050405020304" pitchFamily="18" charset="0"/>
              </a:rPr>
              <a:t>3  </a:t>
            </a:r>
            <a:r>
              <a:rPr lang="zh-CN" altLang="en-US" sz="3400" b="1">
                <a:latin typeface="Times New Roman" panose="02020603050405020304" pitchFamily="18" charset="0"/>
              </a:rPr>
              <a:t>设</a:t>
            </a:r>
            <a:r>
              <a:rPr lang="en-US" altLang="zh-CN" sz="3400" b="1" i="1">
                <a:latin typeface="Times New Roman" panose="02020603050405020304" pitchFamily="18" charset="0"/>
              </a:rPr>
              <a:t>A</a:t>
            </a:r>
            <a:r>
              <a:rPr lang="en-US" altLang="zh-CN" sz="3400" b="1">
                <a:latin typeface="Times New Roman" panose="02020603050405020304" pitchFamily="18" charset="0"/>
              </a:rPr>
              <a:t>,</a:t>
            </a:r>
            <a:r>
              <a:rPr lang="en-US" altLang="zh-CN" sz="3400" b="1" i="1">
                <a:latin typeface="Times New Roman" panose="02020603050405020304" pitchFamily="18" charset="0"/>
              </a:rPr>
              <a:t>B</a:t>
            </a:r>
            <a:r>
              <a:rPr lang="zh-CN" altLang="en-US" sz="3400" b="1">
                <a:latin typeface="Times New Roman" panose="02020603050405020304" pitchFamily="18" charset="0"/>
              </a:rPr>
              <a:t>是两个事件</a:t>
            </a:r>
            <a:r>
              <a:rPr lang="en-US" altLang="zh-CN" sz="3400" b="1">
                <a:latin typeface="Times New Roman" panose="02020603050405020304" pitchFamily="18" charset="0"/>
              </a:rPr>
              <a:t>, </a:t>
            </a:r>
            <a:r>
              <a:rPr lang="zh-CN" altLang="en-US" sz="3400" b="1">
                <a:latin typeface="Times New Roman" panose="02020603050405020304" pitchFamily="18" charset="0"/>
              </a:rPr>
              <a:t>若</a:t>
            </a:r>
            <a:r>
              <a:rPr lang="en-US" altLang="zh-CN" sz="3400" b="1" i="1">
                <a:latin typeface="Times New Roman" panose="02020603050405020304" pitchFamily="18" charset="0"/>
              </a:rPr>
              <a:t>A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400" b="1">
                <a:latin typeface="Times New Roman" panose="02020603050405020304" pitchFamily="18" charset="0"/>
                <a:sym typeface="Symbol" panose="05050102010706020507" pitchFamily="18" charset="2"/>
              </a:rPr>
              <a:t>则有</a:t>
            </a:r>
            <a:br>
              <a:rPr lang="zh-CN" altLang="en-US" sz="3400" b="1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3400" b="1">
                <a:latin typeface="Times New Roman" panose="02020603050405020304" pitchFamily="18" charset="0"/>
                <a:sym typeface="Symbol" panose="05050102010706020507" pitchFamily="18" charset="2"/>
              </a:rPr>
              <a:t>	      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)-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)     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              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)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>
                <a:latin typeface="Arial" panose="020B0604020202020204" pitchFamily="34" charset="0"/>
                <a:sym typeface="Symbol" panose="05050102010706020507" pitchFamily="18" charset="2"/>
              </a:rPr>
              <a:t>)	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6F4114F-EA3D-133E-A850-338C1FF24F6F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2747963"/>
            <a:ext cx="4344988" cy="3489325"/>
            <a:chOff x="1216" y="1661"/>
            <a:chExt cx="2737" cy="2198"/>
          </a:xfrm>
        </p:grpSpPr>
        <p:sp>
          <p:nvSpPr>
            <p:cNvPr id="52230" name="Rectangle 3">
              <a:extLst>
                <a:ext uri="{FF2B5EF4-FFF2-40B4-BE49-F238E27FC236}">
                  <a16:creationId xmlns:a16="http://schemas.microsoft.com/office/drawing/2014/main" id="{C817DDEC-7D8F-9EC8-9E90-E240A82B3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" y="1661"/>
              <a:ext cx="2737" cy="21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600">
                <a:latin typeface="Times New Roman" panose="02020603050405020304" pitchFamily="18" charset="0"/>
              </a:endParaRPr>
            </a:p>
          </p:txBody>
        </p:sp>
        <p:sp>
          <p:nvSpPr>
            <p:cNvPr id="52231" name="Oval 4">
              <a:extLst>
                <a:ext uri="{FF2B5EF4-FFF2-40B4-BE49-F238E27FC236}">
                  <a16:creationId xmlns:a16="http://schemas.microsoft.com/office/drawing/2014/main" id="{3F7F5EC5-FCC3-DBBF-3450-1DDEC79D1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771"/>
              <a:ext cx="1920" cy="19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600">
                <a:latin typeface="Times New Roman" panose="02020603050405020304" pitchFamily="18" charset="0"/>
              </a:endParaRPr>
            </a:p>
          </p:txBody>
        </p:sp>
        <p:sp>
          <p:nvSpPr>
            <p:cNvPr id="52232" name="Oval 5">
              <a:extLst>
                <a:ext uri="{FF2B5EF4-FFF2-40B4-BE49-F238E27FC236}">
                  <a16:creationId xmlns:a16="http://schemas.microsoft.com/office/drawing/2014/main" id="{1AD88621-6E9D-B626-E5DA-583E6AF4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1"/>
              <a:ext cx="960" cy="96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3600">
                <a:latin typeface="Times New Roman" panose="02020603050405020304" pitchFamily="18" charset="0"/>
              </a:endParaRPr>
            </a:p>
          </p:txBody>
        </p:sp>
        <p:sp>
          <p:nvSpPr>
            <p:cNvPr id="52233" name="Text Box 6">
              <a:extLst>
                <a:ext uri="{FF2B5EF4-FFF2-40B4-BE49-F238E27FC236}">
                  <a16:creationId xmlns:a16="http://schemas.microsoft.com/office/drawing/2014/main" id="{02C98FE1-5961-E757-ABCD-FEAB85DF0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7" y="3287"/>
              <a:ext cx="27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i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2234" name="Text Box 7">
              <a:extLst>
                <a:ext uri="{FF2B5EF4-FFF2-40B4-BE49-F238E27FC236}">
                  <a16:creationId xmlns:a16="http://schemas.microsoft.com/office/drawing/2014/main" id="{8A3AF2BE-CC6F-858C-17DA-068D622A4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" y="2351"/>
              <a:ext cx="30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2235" name="Text Box 8">
              <a:extLst>
                <a:ext uri="{FF2B5EF4-FFF2-40B4-BE49-F238E27FC236}">
                  <a16:creationId xmlns:a16="http://schemas.microsoft.com/office/drawing/2014/main" id="{F0F7E9A8-FC59-25A5-362E-6334A8081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639"/>
              <a:ext cx="30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3600" b="1" i="1">
                  <a:latin typeface="Times New Roman" panose="02020603050405020304" pitchFamily="18" charset="0"/>
                </a:rPr>
                <a:t>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9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9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58" grpId="0" animBg="1"/>
      <p:bldP spid="88985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7907EEB6-B31A-F646-20C5-A63BBBF2EEC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95288" y="476250"/>
            <a:ext cx="85693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</a:rPr>
              <a:t>性质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3  </a:t>
            </a: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</a:rPr>
              <a:t>设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</a:rPr>
              <a:t>是两个事件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则有</a:t>
            </a:r>
            <a:b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      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)-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4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   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4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</a:t>
            </a:r>
            <a:endParaRPr lang="en-US" altLang="zh-CN" sz="3400" b="1">
              <a:solidFill>
                <a:srgbClr val="007A77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143FA294-A9F1-0A5E-936A-2BA09F11FA9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95288" y="476250"/>
            <a:ext cx="8569325" cy="62658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 dirty="0">
                <a:latin typeface="Times New Roman" pitchFamily="18" charset="0"/>
              </a:rPr>
              <a:t>性质</a:t>
            </a:r>
            <a:r>
              <a:rPr lang="en-US" altLang="zh-CN" b="1" dirty="0">
                <a:latin typeface="Times New Roman" pitchFamily="18" charset="0"/>
              </a:rPr>
              <a:t>4 </a:t>
            </a:r>
            <a:r>
              <a:rPr lang="zh-CN" altLang="en-US" b="1" dirty="0">
                <a:latin typeface="Times New Roman" pitchFamily="18" charset="0"/>
              </a:rPr>
              <a:t>对于任一事件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, </a:t>
            </a:r>
            <a:r>
              <a:rPr lang="en-US" altLang="zh-CN" b="1" i="1" dirty="0">
                <a:latin typeface="Times New Roman" pitchFamily="18" charset="0"/>
              </a:rPr>
              <a:t>P</a:t>
            </a:r>
            <a:r>
              <a:rPr lang="en-US" altLang="zh-CN" b="1" dirty="0">
                <a:latin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en-US" altLang="zh-CN" b="1" dirty="0">
                <a:latin typeface="Times New Roman" pitchFamily="18" charset="0"/>
              </a:rPr>
              <a:t>)</a:t>
            </a:r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1</a:t>
            </a:r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Symbol" pitchFamily="18" charset="2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8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B552A60A-D8E2-5CE3-66C8-B214A6CA16E7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95288" y="476250"/>
            <a:ext cx="8569325" cy="62658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b="1" dirty="0">
                <a:sym typeface="Symbol" pitchFamily="18" charset="2"/>
              </a:rPr>
              <a:t>性质</a:t>
            </a:r>
            <a:r>
              <a:rPr lang="en-US" altLang="zh-CN" b="1" dirty="0">
                <a:sym typeface="Symbol" pitchFamily="18" charset="2"/>
              </a:rPr>
              <a:t>5(</a:t>
            </a:r>
            <a:r>
              <a:rPr lang="zh-CN" altLang="en-US" b="1" dirty="0">
                <a:solidFill>
                  <a:schemeClr val="hlink"/>
                </a:solidFill>
                <a:sym typeface="Symbol" pitchFamily="18" charset="2"/>
              </a:rPr>
              <a:t>逆事件的概率</a:t>
            </a:r>
            <a:r>
              <a:rPr lang="en-US" altLang="zh-CN" b="1" dirty="0">
                <a:sym typeface="Symbol" pitchFamily="18" charset="2"/>
              </a:rPr>
              <a:t>)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ym typeface="Symbol" pitchFamily="18" charset="2"/>
              </a:rPr>
              <a:t>   </a:t>
            </a:r>
            <a:r>
              <a:rPr lang="zh-CN" altLang="en-US" b="1" dirty="0">
                <a:sym typeface="Symbol" pitchFamily="18" charset="2"/>
              </a:rPr>
              <a:t>对任一事件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</a:t>
            </a:r>
            <a:r>
              <a:rPr lang="zh-CN" altLang="en-US" b="1" dirty="0">
                <a:sym typeface="Symbol" pitchFamily="18" charset="2"/>
              </a:rPr>
              <a:t>有</a:t>
            </a:r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Symbol" pitchFamily="18" charset="2"/>
              </a:rPr>
              <a:t>	</a:t>
            </a:r>
          </a:p>
        </p:txBody>
      </p:sp>
      <p:graphicFrame>
        <p:nvGraphicFramePr>
          <p:cNvPr id="55299" name="Object 3">
            <a:extLst>
              <a:ext uri="{FF2B5EF4-FFF2-40B4-BE49-F238E27FC236}">
                <a16:creationId xmlns:a16="http://schemas.microsoft.com/office/drawing/2014/main" id="{484FB649-F3E3-DDB6-09B1-F5D6BC33B05F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211638" y="1196975"/>
          <a:ext cx="22367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42903" imgH="171408" progId="Equation.DSMT4">
                  <p:embed/>
                </p:oleObj>
              </mc:Choice>
              <mc:Fallback>
                <p:oleObj name="Equation" r:id="rId2" imgW="942903" imgH="17140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196975"/>
                        <a:ext cx="223678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AA1E1042-AD65-E031-9177-8622DBB3354B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95288" y="476250"/>
            <a:ext cx="8569325" cy="626586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性质</a:t>
            </a:r>
            <a:r>
              <a:rPr lang="en-US" altLang="zh-CN" b="1">
                <a:latin typeface="Times New Roman" panose="02020603050405020304" pitchFamily="18" charset="0"/>
              </a:rPr>
              <a:t>6(</a:t>
            </a:r>
            <a:r>
              <a:rPr lang="zh-CN" altLang="en-US" b="1">
                <a:solidFill>
                  <a:schemeClr val="hlink"/>
                </a:solidFill>
                <a:latin typeface="Times New Roman" panose="02020603050405020304" pitchFamily="18" charset="0"/>
              </a:rPr>
              <a:t>加法公式</a:t>
            </a:r>
            <a:r>
              <a:rPr lang="en-US" altLang="zh-CN" b="1">
                <a:latin typeface="Times New Roman" panose="02020603050405020304" pitchFamily="18" charset="0"/>
              </a:rPr>
              <a:t>) </a:t>
            </a:r>
            <a:r>
              <a:rPr lang="zh-CN" altLang="en-US" b="1">
                <a:latin typeface="Times New Roman" panose="02020603050405020304" pitchFamily="18" charset="0"/>
              </a:rPr>
              <a:t>对任意两事件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>
                <a:latin typeface="Times New Roman" panose="02020603050405020304" pitchFamily="18" charset="0"/>
              </a:rPr>
              <a:t>,</a:t>
            </a:r>
            <a:r>
              <a:rPr lang="en-US" altLang="zh-CN" b="1" i="1">
                <a:latin typeface="Times New Roman" panose="02020603050405020304" pitchFamily="18" charset="0"/>
              </a:rPr>
              <a:t>B</a:t>
            </a:r>
            <a:r>
              <a:rPr lang="zh-CN" altLang="en-US" b="1">
                <a:latin typeface="Times New Roman" panose="02020603050405020304" pitchFamily="18" charset="0"/>
              </a:rPr>
              <a:t>有</a:t>
            </a:r>
            <a:br>
              <a:rPr lang="zh-CN" altLang="en-US" b="1">
                <a:latin typeface="Times New Roman" panose="02020603050405020304" pitchFamily="18" charset="0"/>
              </a:rPr>
            </a:br>
            <a:r>
              <a:rPr lang="zh-CN" altLang="en-US" b="1">
                <a:latin typeface="Times New Roman" panose="02020603050405020304" pitchFamily="18" charset="0"/>
              </a:rPr>
              <a:t>	</a:t>
            </a:r>
            <a:r>
              <a:rPr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b="1">
                <a:latin typeface="Times New Roman" panose="02020603050405020304" pitchFamily="18" charset="0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)+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)-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AB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).	</a:t>
            </a:r>
            <a:r>
              <a:rPr lang="en-US" altLang="zh-CN" sz="1400">
                <a:sym typeface="Symbol" panose="05050102010706020507" pitchFamily="18" charset="2"/>
              </a:rPr>
              <a:t>	</a:t>
            </a:r>
          </a:p>
        </p:txBody>
      </p:sp>
      <p:pic>
        <p:nvPicPr>
          <p:cNvPr id="890884" name="Picture 4">
            <a:extLst>
              <a:ext uri="{FF2B5EF4-FFF2-40B4-BE49-F238E27FC236}">
                <a16:creationId xmlns:a16="http://schemas.microsoft.com/office/drawing/2014/main" id="{E072C638-A7CE-AE0B-92F0-DF584104F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0" t="38031" r="35315" b="37560"/>
          <a:stretch>
            <a:fillRect/>
          </a:stretch>
        </p:blipFill>
        <p:spPr bwMode="auto">
          <a:xfrm>
            <a:off x="1187450" y="2205038"/>
            <a:ext cx="583247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>
            <a:extLst>
              <a:ext uri="{FF2B5EF4-FFF2-40B4-BE49-F238E27FC236}">
                <a16:creationId xmlns:a16="http://schemas.microsoft.com/office/drawing/2014/main" id="{F09A01D7-C802-6DDE-EA9F-20153D29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341313"/>
            <a:ext cx="8540750" cy="1143000"/>
          </a:xfrm>
        </p:spPr>
        <p:txBody>
          <a:bodyPr/>
          <a:lstStyle/>
          <a:p>
            <a:r>
              <a:rPr lang="zh-CN" altLang="en-US" sz="3600"/>
              <a:t>三个事件的加法公式</a:t>
            </a:r>
          </a:p>
        </p:txBody>
      </p:sp>
      <p:sp>
        <p:nvSpPr>
          <p:cNvPr id="57347" name="文本占位符 2">
            <a:extLst>
              <a:ext uri="{FF2B5EF4-FFF2-40B4-BE49-F238E27FC236}">
                <a16:creationId xmlns:a16="http://schemas.microsoft.com/office/drawing/2014/main" id="{567B836C-0A46-BE9A-234A-1B718889431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348" name="内容占位符 3">
            <a:extLst>
              <a:ext uri="{FF2B5EF4-FFF2-40B4-BE49-F238E27FC236}">
                <a16:creationId xmlns:a16="http://schemas.microsoft.com/office/drawing/2014/main" id="{4918352F-10B8-95F6-12C0-B83EEB4209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9" name="Picture 2">
            <a:extLst>
              <a:ext uri="{FF2B5EF4-FFF2-40B4-BE49-F238E27FC236}">
                <a16:creationId xmlns:a16="http://schemas.microsoft.com/office/drawing/2014/main" id="{8F33B1B7-9DF1-A8E5-FCF4-1E011B31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t="45479" r="9290" b="49315"/>
          <a:stretch>
            <a:fillRect/>
          </a:stretch>
        </p:blipFill>
        <p:spPr bwMode="auto">
          <a:xfrm>
            <a:off x="39688" y="1484313"/>
            <a:ext cx="8986837" cy="8048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20EB24-63CD-4A91-5161-E943BEA7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t="50685" r="9290" b="44109"/>
          <a:stretch>
            <a:fillRect/>
          </a:stretch>
        </p:blipFill>
        <p:spPr bwMode="auto">
          <a:xfrm>
            <a:off x="9525" y="2289175"/>
            <a:ext cx="8986838" cy="8032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71209-2396-DF69-E9EA-4B5C95E3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   </a:t>
            </a:r>
            <a:r>
              <a:rPr lang="zh-CN" alt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小结</a:t>
            </a:r>
          </a:p>
        </p:txBody>
      </p:sp>
      <p:sp>
        <p:nvSpPr>
          <p:cNvPr id="58371" name="文本占位符 2">
            <a:extLst>
              <a:ext uri="{FF2B5EF4-FFF2-40B4-BE49-F238E27FC236}">
                <a16:creationId xmlns:a16="http://schemas.microsoft.com/office/drawing/2014/main" id="{C5FEE3AB-FA7B-696C-7F64-23A44999AE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163" y="1628775"/>
            <a:ext cx="4194175" cy="4194175"/>
          </a:xfrm>
        </p:spPr>
        <p:txBody>
          <a:bodyPr/>
          <a:lstStyle/>
          <a:p>
            <a:r>
              <a:rPr lang="zh-CN" altLang="en-US"/>
              <a:t>性质</a:t>
            </a:r>
            <a:r>
              <a:rPr lang="en-US" altLang="zh-CN"/>
              <a:t>1</a:t>
            </a:r>
          </a:p>
          <a:p>
            <a:r>
              <a:rPr lang="zh-CN" altLang="en-US"/>
              <a:t>性质</a:t>
            </a:r>
            <a:r>
              <a:rPr lang="en-US" altLang="zh-CN"/>
              <a:t>2</a:t>
            </a:r>
          </a:p>
          <a:p>
            <a:r>
              <a:rPr lang="zh-CN" altLang="en-US"/>
              <a:t>性质</a:t>
            </a:r>
            <a:r>
              <a:rPr lang="en-US" altLang="zh-CN"/>
              <a:t>3</a:t>
            </a:r>
          </a:p>
          <a:p>
            <a:r>
              <a:rPr lang="zh-CN" altLang="en-US"/>
              <a:t>性质</a:t>
            </a:r>
            <a:r>
              <a:rPr lang="en-US" altLang="zh-CN"/>
              <a:t>4</a:t>
            </a:r>
          </a:p>
          <a:p>
            <a:r>
              <a:rPr lang="zh-CN" altLang="en-US"/>
              <a:t>性质</a:t>
            </a:r>
            <a:r>
              <a:rPr lang="en-US" altLang="zh-CN"/>
              <a:t>5</a:t>
            </a:r>
          </a:p>
          <a:p>
            <a:r>
              <a:rPr lang="zh-CN" altLang="en-US"/>
              <a:t>性质</a:t>
            </a:r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7" name="Rectangle 3">
            <a:extLst>
              <a:ext uri="{FF2B5EF4-FFF2-40B4-BE49-F238E27FC236}">
                <a16:creationId xmlns:a16="http://schemas.microsoft.com/office/drawing/2014/main" id="{E9BA17B3-2608-3591-61D4-6F16B74B1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20713"/>
            <a:ext cx="9144000" cy="5838825"/>
          </a:xfrm>
        </p:spPr>
        <p:txBody>
          <a:bodyPr/>
          <a:lstStyle/>
          <a:p>
            <a:pPr eaLnBrk="1" hangingPunct="1">
              <a:spcAft>
                <a:spcPct val="500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3000"/>
              <a:t>考虑如下试验的样本空间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kumimoji="1" lang="en-US" altLang="zh-CN" sz="2800" i="1">
                <a:latin typeface="Times New Roman" pitchFamily="18" charset="0"/>
              </a:rPr>
              <a:t>E</a:t>
            </a:r>
            <a:r>
              <a:rPr kumimoji="1" lang="en-US" altLang="zh-CN" sz="3000" baseline="-25000"/>
              <a:t>1</a:t>
            </a:r>
            <a:r>
              <a:rPr kumimoji="1" lang="en-US" altLang="zh-CN" sz="3000"/>
              <a:t>: </a:t>
            </a:r>
            <a:r>
              <a:rPr kumimoji="1" lang="zh-CN" altLang="zh-CN" sz="3000"/>
              <a:t>抛一枚硬币，</a:t>
            </a:r>
            <a:r>
              <a:rPr kumimoji="1" lang="zh-CN" altLang="en-US" sz="3000"/>
              <a:t>观察正面</a:t>
            </a:r>
            <a:r>
              <a:rPr kumimoji="1" lang="en-US" altLang="zh-CN" sz="3000"/>
              <a:t>H</a:t>
            </a:r>
            <a:r>
              <a:rPr kumimoji="1" lang="zh-CN" altLang="en-US" sz="3000"/>
              <a:t>、反面</a:t>
            </a:r>
            <a:r>
              <a:rPr kumimoji="1" lang="en-US" altLang="zh-CN" sz="3000"/>
              <a:t>T</a:t>
            </a:r>
            <a:r>
              <a:rPr kumimoji="1" lang="zh-CN" altLang="en-US" sz="3000"/>
              <a:t>出现的情况；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3000"/>
              <a:t>   </a:t>
            </a:r>
            <a:r>
              <a:rPr kumimoji="1" lang="en-US" altLang="zh-CN" sz="2800" i="1">
                <a:latin typeface="Times New Roman" pitchFamily="18" charset="0"/>
              </a:rPr>
              <a:t>S</a:t>
            </a:r>
            <a:r>
              <a:rPr kumimoji="1" lang="en-US" altLang="zh-CN" sz="3000" baseline="-25000">
                <a:solidFill>
                  <a:srgbClr val="FFFF00"/>
                </a:solidFill>
              </a:rPr>
              <a:t>1</a:t>
            </a:r>
            <a:r>
              <a:rPr kumimoji="1" lang="en-US" altLang="zh-CN" sz="3000">
                <a:solidFill>
                  <a:srgbClr val="FFFF00"/>
                </a:solidFill>
              </a:rPr>
              <a:t>:  </a:t>
            </a:r>
            <a:r>
              <a:rPr kumimoji="1" lang="zh-CN" altLang="zh-CN" sz="3000">
                <a:solidFill>
                  <a:srgbClr val="FFFF00"/>
                </a:solidFill>
                <a:sym typeface="Symbol" pitchFamily="18" charset="2"/>
              </a:rPr>
              <a:t>{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H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 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T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}</a:t>
            </a:r>
            <a:endParaRPr kumimoji="1" lang="zh-CN" altLang="zh-CN" sz="3000">
              <a:solidFill>
                <a:srgbClr val="FFFF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kumimoji="1" lang="en-US" altLang="zh-CN" sz="2800" i="1">
                <a:latin typeface="Times New Roman" pitchFamily="18" charset="0"/>
              </a:rPr>
              <a:t>E</a:t>
            </a:r>
            <a:r>
              <a:rPr kumimoji="1" lang="en-US" altLang="zh-CN" sz="3000" baseline="-25000"/>
              <a:t>2</a:t>
            </a:r>
            <a:r>
              <a:rPr kumimoji="1" lang="en-US" altLang="zh-CN" sz="3000"/>
              <a:t>: </a:t>
            </a:r>
            <a:r>
              <a:rPr kumimoji="1" lang="zh-CN" altLang="zh-CN" sz="3000"/>
              <a:t>一枚硬币连抛三次，</a:t>
            </a:r>
            <a:r>
              <a:rPr kumimoji="1" lang="zh-CN" altLang="en-US" sz="3000"/>
              <a:t>观察</a:t>
            </a:r>
            <a:r>
              <a:rPr kumimoji="1" lang="zh-CN" altLang="zh-CN" sz="3000"/>
              <a:t>正反面出现的情况；</a:t>
            </a:r>
            <a:endParaRPr kumimoji="1" lang="zh-CN" altLang="en-US" sz="300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zh-CN" altLang="en-US" sz="3000">
                <a:sym typeface="Symbol" pitchFamily="18" charset="2"/>
              </a:rPr>
              <a:t>   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S</a:t>
            </a:r>
            <a:r>
              <a:rPr kumimoji="1" lang="en-US" altLang="zh-CN" sz="3000" baseline="-25000">
                <a:solidFill>
                  <a:srgbClr val="FFFF00"/>
                </a:solidFill>
                <a:sym typeface="Symbol" pitchFamily="18" charset="2"/>
              </a:rPr>
              <a:t>2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:</a:t>
            </a:r>
            <a:r>
              <a:rPr kumimoji="1" lang="zh-CN" altLang="zh-CN" sz="3000">
                <a:solidFill>
                  <a:srgbClr val="FFFF00"/>
                </a:solidFill>
                <a:sym typeface="Symbol" pitchFamily="18" charset="2"/>
              </a:rPr>
              <a:t>{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HHH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 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HHT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 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HTH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 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THH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HTT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THT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TTH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,</a:t>
            </a:r>
            <a:r>
              <a:rPr kumimoji="1" lang="en-US" altLang="zh-CN" sz="2800" i="1">
                <a:latin typeface="Times New Roman" pitchFamily="18" charset="0"/>
                <a:sym typeface="Symbol" pitchFamily="18" charset="2"/>
              </a:rPr>
              <a:t>TTT</a:t>
            </a:r>
            <a:r>
              <a:rPr kumimoji="1" lang="en-US" altLang="zh-CN" sz="3000">
                <a:solidFill>
                  <a:srgbClr val="FFFF00"/>
                </a:solidFill>
                <a:sym typeface="Symbol" pitchFamily="18" charset="2"/>
              </a:rPr>
              <a:t>}</a:t>
            </a:r>
            <a:endParaRPr kumimoji="1" lang="zh-CN" altLang="zh-CN" sz="3000">
              <a:solidFill>
                <a:srgbClr val="FFFF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kumimoji="1" lang="en-US" altLang="zh-CN" sz="2800" i="1">
                <a:latin typeface="Times New Roman" pitchFamily="18" charset="0"/>
              </a:rPr>
              <a:t>E</a:t>
            </a:r>
            <a:r>
              <a:rPr kumimoji="1" lang="en-US" altLang="zh-CN" sz="3000" baseline="-25000"/>
              <a:t>3</a:t>
            </a:r>
            <a:r>
              <a:rPr kumimoji="1" lang="en-US" altLang="zh-CN" sz="3000"/>
              <a:t>: </a:t>
            </a:r>
            <a:r>
              <a:rPr kumimoji="1" lang="zh-CN" altLang="zh-CN" sz="3000"/>
              <a:t>将一枚硬币连抛三次，</a:t>
            </a:r>
            <a:r>
              <a:rPr kumimoji="1" lang="zh-CN" altLang="en-US" sz="3000"/>
              <a:t>观察</a:t>
            </a:r>
            <a:r>
              <a:rPr kumimoji="1" lang="zh-CN" altLang="zh-CN" sz="3000"/>
              <a:t>正面出现的次数</a:t>
            </a:r>
            <a:r>
              <a:rPr kumimoji="1" lang="zh-CN" altLang="en-US" sz="3000"/>
              <a:t>；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/>
              <a:t>    </a:t>
            </a:r>
            <a:r>
              <a:rPr kumimoji="1" lang="en-US" altLang="zh-CN" sz="2800" i="1">
                <a:latin typeface="Times New Roman" pitchFamily="18" charset="0"/>
              </a:rPr>
              <a:t>S</a:t>
            </a:r>
            <a:r>
              <a:rPr lang="en-US" altLang="zh-CN" sz="3000" baseline="-25000">
                <a:solidFill>
                  <a:srgbClr val="FFFF00"/>
                </a:solidFill>
              </a:rPr>
              <a:t>3</a:t>
            </a:r>
            <a:r>
              <a:rPr lang="en-US" altLang="zh-CN" sz="3000">
                <a:solidFill>
                  <a:srgbClr val="FFFF00"/>
                </a:solidFill>
              </a:rPr>
              <a:t>:  {0,1,2,3</a:t>
            </a:r>
            <a:r>
              <a:rPr lang="en-US" altLang="zh-CN" sz="3000" baseline="-25000">
                <a:solidFill>
                  <a:srgbClr val="FFFF00"/>
                </a:solidFill>
              </a:rPr>
              <a:t> </a:t>
            </a:r>
            <a:r>
              <a:rPr lang="en-US" altLang="zh-CN" sz="3000">
                <a:solidFill>
                  <a:srgbClr val="FFFF00"/>
                </a:solidFill>
              </a:rPr>
              <a:t>}</a:t>
            </a:r>
            <a:endParaRPr kumimoji="1" lang="en-US" altLang="zh-CN" sz="3000">
              <a:solidFill>
                <a:srgbClr val="FFFF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kumimoji="1" lang="en-US" altLang="zh-CN" sz="3000"/>
              <a:t>E</a:t>
            </a:r>
            <a:r>
              <a:rPr kumimoji="1" lang="en-US" altLang="zh-CN" sz="3000" baseline="-25000"/>
              <a:t>6</a:t>
            </a:r>
            <a:r>
              <a:rPr kumimoji="1" lang="en-US" altLang="zh-CN" sz="3000"/>
              <a:t>: </a:t>
            </a:r>
            <a:r>
              <a:rPr kumimoji="1" lang="zh-CN" altLang="zh-CN" sz="3000"/>
              <a:t>在一批灯泡中任取一只，测其寿命</a:t>
            </a:r>
            <a:r>
              <a:rPr kumimoji="1" lang="zh-CN" altLang="en-US" sz="3000"/>
              <a:t>；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000"/>
              <a:t>   </a:t>
            </a:r>
            <a:r>
              <a:rPr kumimoji="1" lang="en-US" altLang="zh-CN" sz="2800" i="1">
                <a:latin typeface="Times New Roman" pitchFamily="18" charset="0"/>
              </a:rPr>
              <a:t>S</a:t>
            </a:r>
            <a:r>
              <a:rPr lang="en-US" altLang="zh-CN" sz="3000" baseline="-25000">
                <a:solidFill>
                  <a:srgbClr val="FFFF00"/>
                </a:solidFill>
              </a:rPr>
              <a:t>6</a:t>
            </a:r>
            <a:r>
              <a:rPr lang="en-US" altLang="zh-CN" sz="3000">
                <a:solidFill>
                  <a:srgbClr val="FFFF00"/>
                </a:solidFill>
              </a:rPr>
              <a:t>:  {</a:t>
            </a:r>
            <a:r>
              <a:rPr kumimoji="1" lang="en-US" altLang="zh-CN" sz="2800" i="1">
                <a:latin typeface="Times New Roman" pitchFamily="18" charset="0"/>
              </a:rPr>
              <a:t>t</a:t>
            </a:r>
            <a:r>
              <a:rPr lang="en-US" altLang="zh-CN" sz="3000">
                <a:solidFill>
                  <a:srgbClr val="FFFF00"/>
                </a:solidFill>
              </a:rPr>
              <a:t>|</a:t>
            </a:r>
            <a:r>
              <a:rPr kumimoji="1" lang="en-US" altLang="zh-CN" sz="2800" i="1">
                <a:latin typeface="Times New Roman" pitchFamily="18" charset="0"/>
              </a:rPr>
              <a:t>t</a:t>
            </a:r>
            <a:r>
              <a:rPr lang="en-US" altLang="zh-CN" sz="3000">
                <a:solidFill>
                  <a:srgbClr val="FFFF00"/>
                </a:solidFill>
                <a:sym typeface="Symbol" pitchFamily="18" charset="2"/>
              </a:rPr>
              <a:t>0}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1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1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1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71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2">
            <a:extLst>
              <a:ext uri="{FF2B5EF4-FFF2-40B4-BE49-F238E27FC236}">
                <a16:creationId xmlns:a16="http://schemas.microsoft.com/office/drawing/2014/main" id="{B5A50679-469B-1127-9269-E11470670CB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200873-1611-4D49-8C89-B9187C1ABC8B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50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A0FBE89-E834-DD8F-7E27-F6635033AC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620713"/>
            <a:ext cx="9144000" cy="5843587"/>
          </a:xfrm>
        </p:spPr>
        <p:txBody>
          <a:bodyPr anchor="t"/>
          <a:lstStyle/>
          <a:p>
            <a:pPr algn="l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altLang="zh-CN" sz="4800">
                <a:solidFill>
                  <a:schemeClr val="tx1"/>
                </a:solidFill>
              </a:rPr>
              <a:t>        </a:t>
            </a:r>
            <a:r>
              <a:rPr lang="en-US" altLang="zh-CN" sz="3000" b="1">
                <a:solidFill>
                  <a:schemeClr val="tx1"/>
                </a:solidFill>
              </a:rPr>
              <a:t>§4 </a:t>
            </a:r>
            <a:r>
              <a:rPr lang="zh-CN" altLang="en-US" sz="3000" b="1">
                <a:solidFill>
                  <a:schemeClr val="tx1"/>
                </a:solidFill>
              </a:rPr>
              <a:t>等可能概型（古典概型）</a:t>
            </a:r>
            <a:r>
              <a:rPr lang="zh-CN" altLang="en-US" sz="3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zh-CN" altLang="en-US" sz="30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zh-CN" altLang="en-US" sz="3000">
                <a:solidFill>
                  <a:schemeClr val="tx1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sz="3000" i="1">
                <a:solidFill>
                  <a:schemeClr val="tx1"/>
                </a:solidFill>
              </a:rPr>
              <a:t>E</a:t>
            </a:r>
            <a:r>
              <a:rPr lang="en-US" altLang="zh-CN" sz="3000" baseline="-25000">
                <a:solidFill>
                  <a:schemeClr val="tx1"/>
                </a:solidFill>
              </a:rPr>
              <a:t>1</a:t>
            </a:r>
            <a:r>
              <a:rPr lang="en-US" altLang="zh-CN" sz="3000">
                <a:solidFill>
                  <a:schemeClr val="tx1"/>
                </a:solidFill>
              </a:rPr>
              <a:t>:</a:t>
            </a:r>
            <a:r>
              <a:rPr lang="zh-CN" altLang="en-US" sz="3000">
                <a:solidFill>
                  <a:schemeClr val="tx1"/>
                </a:solidFill>
              </a:rPr>
              <a:t>抛一枚硬币</a:t>
            </a:r>
            <a:r>
              <a:rPr lang="en-US" altLang="zh-CN" sz="3000">
                <a:solidFill>
                  <a:schemeClr val="tx1"/>
                </a:solidFill>
              </a:rPr>
              <a:t>, </a:t>
            </a:r>
            <a:r>
              <a:rPr lang="zh-CN" altLang="en-US" sz="3000">
                <a:solidFill>
                  <a:schemeClr val="tx1"/>
                </a:solidFill>
              </a:rPr>
              <a:t>观察正反两面出现的情况</a:t>
            </a:r>
            <a:r>
              <a:rPr lang="en-US" altLang="zh-CN" sz="3000">
                <a:solidFill>
                  <a:schemeClr val="tx1"/>
                </a:solidFill>
              </a:rPr>
              <a:t>,   </a:t>
            </a:r>
            <a:br>
              <a:rPr lang="en-US" altLang="zh-CN" sz="3000">
                <a:solidFill>
                  <a:schemeClr val="tx1"/>
                </a:solidFill>
              </a:rPr>
            </a:br>
            <a:r>
              <a:rPr lang="en-US" altLang="zh-CN" sz="3000">
                <a:solidFill>
                  <a:schemeClr val="tx1"/>
                </a:solidFill>
              </a:rPr>
              <a:t>    </a:t>
            </a:r>
            <a:r>
              <a:rPr lang="en-US" altLang="zh-CN" sz="3000" i="1">
                <a:solidFill>
                  <a:schemeClr val="tx1"/>
                </a:solidFill>
              </a:rPr>
              <a:t>E</a:t>
            </a:r>
            <a:r>
              <a:rPr lang="en-US" altLang="zh-CN" sz="3000" baseline="-25000">
                <a:solidFill>
                  <a:schemeClr val="tx1"/>
                </a:solidFill>
              </a:rPr>
              <a:t>4</a:t>
            </a:r>
            <a:r>
              <a:rPr lang="en-US" altLang="zh-CN" sz="3000">
                <a:solidFill>
                  <a:schemeClr val="tx1"/>
                </a:solidFill>
              </a:rPr>
              <a:t>:</a:t>
            </a:r>
            <a:r>
              <a:rPr lang="zh-CN" altLang="en-US" sz="3000">
                <a:solidFill>
                  <a:schemeClr val="tx1"/>
                </a:solidFill>
              </a:rPr>
              <a:t>掷一枚骰子</a:t>
            </a:r>
            <a:r>
              <a:rPr lang="en-US" altLang="zh-CN" sz="3000">
                <a:solidFill>
                  <a:schemeClr val="tx1"/>
                </a:solidFill>
              </a:rPr>
              <a:t>, </a:t>
            </a:r>
            <a:r>
              <a:rPr lang="zh-CN" altLang="en-US" sz="3000">
                <a:solidFill>
                  <a:schemeClr val="tx1"/>
                </a:solidFill>
              </a:rPr>
              <a:t>观察出现的点数</a:t>
            </a:r>
            <a:r>
              <a:rPr lang="en-US" altLang="zh-CN" sz="3000">
                <a:solidFill>
                  <a:schemeClr val="tx1"/>
                </a:solidFill>
              </a:rPr>
              <a:t>, </a:t>
            </a:r>
            <a:br>
              <a:rPr lang="en-US" altLang="zh-CN" sz="3000">
                <a:solidFill>
                  <a:schemeClr val="tx1"/>
                </a:solidFill>
              </a:rPr>
            </a:br>
            <a:r>
              <a:rPr lang="en-US" altLang="zh-CN" sz="3000">
                <a:solidFill>
                  <a:schemeClr val="tx1"/>
                </a:solidFill>
              </a:rPr>
              <a:t>    </a:t>
            </a:r>
            <a:r>
              <a:rPr lang="zh-CN" altLang="en-US" sz="3000">
                <a:solidFill>
                  <a:schemeClr val="tx1"/>
                </a:solidFill>
              </a:rPr>
              <a:t>它们具有两个共同的特点</a:t>
            </a:r>
            <a:r>
              <a:rPr lang="en-US" altLang="zh-CN" sz="3000">
                <a:solidFill>
                  <a:schemeClr val="tx1"/>
                </a:solidFill>
              </a:rPr>
              <a:t>:</a:t>
            </a:r>
            <a:br>
              <a:rPr lang="en-US" altLang="zh-CN" sz="3000">
                <a:solidFill>
                  <a:schemeClr val="tx1"/>
                </a:solidFill>
              </a:rPr>
            </a:br>
            <a:r>
              <a:rPr lang="en-US" altLang="zh-CN" sz="3000"/>
              <a:t>1</a:t>
            </a:r>
            <a:r>
              <a:rPr lang="en-US" altLang="zh-CN" sz="3000">
                <a:solidFill>
                  <a:schemeClr val="tx1"/>
                </a:solidFill>
              </a:rPr>
              <a:t>,</a:t>
            </a:r>
            <a:r>
              <a:rPr lang="zh-CN" altLang="en-US" sz="3000" b="1">
                <a:solidFill>
                  <a:schemeClr val="tx1"/>
                </a:solidFill>
              </a:rPr>
              <a:t>试验的样本空间只包含有限个元素</a:t>
            </a:r>
            <a:r>
              <a:rPr lang="en-US" altLang="zh-CN" sz="3000" b="1">
                <a:solidFill>
                  <a:schemeClr val="tx1"/>
                </a:solidFill>
              </a:rPr>
              <a:t>;</a:t>
            </a:r>
            <a:br>
              <a:rPr lang="en-US" altLang="zh-CN" sz="3000">
                <a:solidFill>
                  <a:schemeClr val="tx1"/>
                </a:solidFill>
              </a:rPr>
            </a:br>
            <a:r>
              <a:rPr lang="en-US" altLang="zh-CN" sz="3000"/>
              <a:t>2</a:t>
            </a:r>
            <a:r>
              <a:rPr lang="en-US" altLang="zh-CN" sz="3000">
                <a:solidFill>
                  <a:schemeClr val="tx1"/>
                </a:solidFill>
              </a:rPr>
              <a:t>,</a:t>
            </a:r>
            <a:r>
              <a:rPr lang="zh-CN" altLang="en-US" sz="3000" b="1">
                <a:solidFill>
                  <a:schemeClr val="tx1"/>
                </a:solidFill>
              </a:rPr>
              <a:t>试验中每个基本事件发生的可能性相同</a:t>
            </a:r>
            <a:r>
              <a:rPr lang="en-US" altLang="zh-CN" sz="3000">
                <a:solidFill>
                  <a:schemeClr val="tx1"/>
                </a:solidFill>
              </a:rPr>
              <a:t>.</a:t>
            </a:r>
            <a:br>
              <a:rPr lang="en-US" altLang="zh-CN" sz="3000">
                <a:solidFill>
                  <a:schemeClr val="tx1"/>
                </a:solidFill>
              </a:rPr>
            </a:br>
            <a:r>
              <a:rPr lang="en-US" altLang="zh-CN" sz="3000">
                <a:solidFill>
                  <a:schemeClr val="tx1"/>
                </a:solidFill>
              </a:rPr>
              <a:t>    </a:t>
            </a:r>
            <a:r>
              <a:rPr lang="zh-CN" altLang="en-US" sz="3000">
                <a:solidFill>
                  <a:schemeClr val="tx1"/>
                </a:solidFill>
              </a:rPr>
              <a:t>具有上面两个特点的试验称为</a:t>
            </a:r>
            <a:r>
              <a:rPr lang="zh-CN" altLang="en-US" sz="3000" b="1" i="1" u="sng"/>
              <a:t>等可能概型</a:t>
            </a:r>
            <a:r>
              <a:rPr lang="en-US" altLang="zh-CN" sz="3000">
                <a:solidFill>
                  <a:schemeClr val="tx1"/>
                </a:solidFill>
              </a:rPr>
              <a:t>, </a:t>
            </a:r>
            <a:r>
              <a:rPr lang="zh-CN" altLang="en-US" sz="3000">
                <a:solidFill>
                  <a:schemeClr val="tx1"/>
                </a:solidFill>
              </a:rPr>
              <a:t>也称为</a:t>
            </a:r>
            <a:r>
              <a:rPr lang="zh-CN" altLang="en-US" sz="3000" b="1" i="1" u="sng"/>
              <a:t>古典概型</a:t>
            </a:r>
            <a:r>
              <a:rPr lang="en-US" altLang="zh-CN" sz="3000" b="1" i="1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>
            <a:extLst>
              <a:ext uri="{FF2B5EF4-FFF2-40B4-BE49-F238E27FC236}">
                <a16:creationId xmlns:a16="http://schemas.microsoft.com/office/drawing/2014/main" id="{4BB513F1-9A76-DD76-FD25-08890E8B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1196975"/>
            <a:ext cx="7380287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1" lang="zh-CN" altLang="en-US"/>
              <a:t> </a:t>
            </a:r>
            <a:r>
              <a:rPr kumimoji="1" lang="en-US" altLang="zh-CN" sz="3200" i="1">
                <a:latin typeface="Times New Roman" panose="02020603050405020304" pitchFamily="18" charset="0"/>
              </a:rPr>
              <a:t>E</a:t>
            </a:r>
            <a:r>
              <a:rPr kumimoji="1" lang="en-US" altLang="zh-CN" sz="3200"/>
              <a:t>: </a:t>
            </a:r>
            <a:r>
              <a:rPr kumimoji="1" lang="zh-CN" altLang="zh-CN" sz="3200"/>
              <a:t>掷一颗骰子，</a:t>
            </a:r>
            <a:r>
              <a:rPr kumimoji="1" lang="zh-CN" altLang="en-US" sz="3200"/>
              <a:t>观察</a:t>
            </a:r>
            <a:r>
              <a:rPr kumimoji="1" lang="zh-CN" altLang="zh-CN" sz="3200"/>
              <a:t>可能出现的点数；</a:t>
            </a:r>
            <a:endParaRPr kumimoji="1" lang="zh-CN" altLang="en-US" sz="3200"/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1" lang="zh-CN" altLang="en-US" sz="3200"/>
              <a:t> </a:t>
            </a:r>
            <a:r>
              <a:rPr kumimoji="1"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S=</a:t>
            </a:r>
            <a:r>
              <a:rPr kumimoji="1" lang="en-US" altLang="zh-CN" sz="3200"/>
              <a:t> {1,2,3,4,5,6 }</a:t>
            </a:r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1"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3200"/>
              <a:t>=</a:t>
            </a:r>
            <a:r>
              <a:rPr kumimoji="1" lang="zh-CN" altLang="en-US" sz="3200"/>
              <a:t>“出现奇数点”         </a:t>
            </a:r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kumimoji="1" lang="zh-CN" altLang="en-US" sz="3200"/>
              <a:t>   </a:t>
            </a:r>
            <a:endParaRPr lang="zh-CN" altLang="en-US" sz="320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6C513A-9B00-6D25-B625-375997DCA9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273550"/>
          <a:ext cx="57372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5630" imgH="361981" progId="Equation.DSMT4">
                  <p:embed/>
                </p:oleObj>
              </mc:Choice>
              <mc:Fallback>
                <p:oleObj name="Equation" r:id="rId2" imgW="2695630" imgH="361981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273550"/>
                        <a:ext cx="57372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8837009A-33F5-E248-94C8-CFF9DE43D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451350"/>
            <a:ext cx="884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i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b="1">
                <a:solidFill>
                  <a:srgbClr val="007A77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>
            <a:extLst>
              <a:ext uri="{FF2B5EF4-FFF2-40B4-BE49-F238E27FC236}">
                <a16:creationId xmlns:a16="http://schemas.microsoft.com/office/drawing/2014/main" id="{FAE81251-542A-27D4-5C43-2EDA11AA0B6F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AA5E39-DB5F-461A-95F9-2F81418E0D1F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52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2931" name="Rectangle 2">
            <a:extLst>
              <a:ext uri="{FF2B5EF4-FFF2-40B4-BE49-F238E27FC236}">
                <a16:creationId xmlns:a16="http://schemas.microsoft.com/office/drawing/2014/main" id="{815BD451-2E0B-71D9-A52C-A054157B49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49275"/>
            <a:ext cx="9144000" cy="2303463"/>
          </a:xfrm>
        </p:spPr>
        <p:txBody>
          <a:bodyPr anchor="t"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</a:rPr>
              <a:t>    </a:t>
            </a:r>
            <a:r>
              <a:rPr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设试验的样本空间为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={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}. </a:t>
            </a:r>
            <a:r>
              <a:rPr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由于在试验中每个基本事件发生的可能性相同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,	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({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})=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({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})=...=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({</a:t>
            </a:r>
            <a:r>
              <a:rPr lang="en-US" altLang="zh-CN" sz="3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}).</a:t>
            </a:r>
            <a:br>
              <a:rPr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endParaRPr lang="en-US" altLang="zh-CN" sz="30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92932" name="Object 0">
            <a:extLst>
              <a:ext uri="{FF2B5EF4-FFF2-40B4-BE49-F238E27FC236}">
                <a16:creationId xmlns:a16="http://schemas.microsoft.com/office/drawing/2014/main" id="{106E09FA-C92F-790F-77B8-EBABC93986B7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944563" y="5229225"/>
          <a:ext cx="45878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1596" imgH="333368" progId="Equation.DSMT4">
                  <p:embed/>
                </p:oleObj>
              </mc:Choice>
              <mc:Fallback>
                <p:oleObj name="Equation" r:id="rId2" imgW="1571596" imgH="333368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5229225"/>
                        <a:ext cx="45878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33" name="Rectangle 2">
            <a:extLst>
              <a:ext uri="{FF2B5EF4-FFF2-40B4-BE49-F238E27FC236}">
                <a16:creationId xmlns:a16="http://schemas.microsoft.com/office/drawing/2014/main" id="{2B2137C3-54CB-07E3-4083-8E517DAD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636838"/>
            <a:ext cx="64801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000" b="1" i="1">
                <a:latin typeface="Times New Roman" panose="02020603050405020304" pitchFamily="18" charset="0"/>
              </a:rPr>
              <a:t>P</a:t>
            </a:r>
            <a:r>
              <a:rPr lang="en-US" altLang="zh-CN" sz="3000" b="1">
                <a:latin typeface="Times New Roman" panose="02020603050405020304" pitchFamily="18" charset="0"/>
              </a:rPr>
              <a:t>({</a:t>
            </a:r>
            <a:r>
              <a:rPr lang="en-US" altLang="zh-CN" sz="3000" b="1" i="1">
                <a:latin typeface="Times New Roman" panose="02020603050405020304" pitchFamily="18" charset="0"/>
              </a:rPr>
              <a:t>e</a:t>
            </a:r>
            <a:r>
              <a:rPr lang="en-US" altLang="zh-CN" sz="30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3000" b="1">
                <a:latin typeface="Times New Roman" panose="02020603050405020304" pitchFamily="18" charset="0"/>
              </a:rPr>
              <a:t>}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{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}...{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})</a:t>
            </a:r>
            <a:endParaRPr lang="en-US" altLang="zh-CN" sz="3000" b="1">
              <a:latin typeface="Times New Roman" panose="02020603050405020304" pitchFamily="18" charset="0"/>
            </a:endParaRPr>
          </a:p>
        </p:txBody>
      </p:sp>
      <p:sp>
        <p:nvSpPr>
          <p:cNvPr id="892934" name="Rectangle 2">
            <a:extLst>
              <a:ext uri="{FF2B5EF4-FFF2-40B4-BE49-F238E27FC236}">
                <a16:creationId xmlns:a16="http://schemas.microsoft.com/office/drawing/2014/main" id="{356EC921-500A-1157-8632-C98E5772C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0825" y="3500438"/>
            <a:ext cx="9144000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800" b="1"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({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})+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({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})+...+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({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})=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nP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({</a:t>
            </a:r>
            <a:r>
              <a:rPr lang="en-US" altLang="zh-CN" sz="30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0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000" b="1">
                <a:latin typeface="Times New Roman" panose="02020603050405020304" pitchFamily="18" charset="0"/>
                <a:sym typeface="Symbol" panose="05050102010706020507" pitchFamily="18" charset="2"/>
              </a:rPr>
              <a:t>})</a:t>
            </a:r>
            <a:endParaRPr lang="en-US" altLang="zh-CN" sz="3000" b="1">
              <a:latin typeface="Times New Roman" panose="02020603050405020304" pitchFamily="18" charset="0"/>
            </a:endParaRPr>
          </a:p>
        </p:txBody>
      </p:sp>
      <p:sp>
        <p:nvSpPr>
          <p:cNvPr id="892935" name="Rectangle 2">
            <a:extLst>
              <a:ext uri="{FF2B5EF4-FFF2-40B4-BE49-F238E27FC236}">
                <a16:creationId xmlns:a16="http://schemas.microsoft.com/office/drawing/2014/main" id="{0DF5B5EF-098A-19A4-634A-AC54D4889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365625"/>
            <a:ext cx="30241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000" b="1">
                <a:latin typeface="Times New Roman" panose="02020603050405020304" pitchFamily="18" charset="0"/>
              </a:rPr>
              <a:t>    =</a:t>
            </a:r>
            <a:r>
              <a:rPr lang="en-US" altLang="zh-CN" sz="3000" b="1" i="1">
                <a:latin typeface="Times New Roman" panose="02020603050405020304" pitchFamily="18" charset="0"/>
              </a:rPr>
              <a:t>P</a:t>
            </a:r>
            <a:r>
              <a:rPr lang="en-US" altLang="zh-CN" sz="3000" b="1">
                <a:latin typeface="Times New Roman" panose="02020603050405020304" pitchFamily="18" charset="0"/>
              </a:rPr>
              <a:t>(</a:t>
            </a:r>
            <a:r>
              <a:rPr lang="en-US" altLang="zh-CN" sz="3000" b="1" i="1">
                <a:latin typeface="Times New Roman" panose="02020603050405020304" pitchFamily="18" charset="0"/>
              </a:rPr>
              <a:t>S</a:t>
            </a:r>
            <a:r>
              <a:rPr lang="en-US" altLang="zh-CN" sz="3000" b="1">
                <a:latin typeface="Times New Roman" panose="02020603050405020304" pitchFamily="18" charset="0"/>
              </a:rPr>
              <a:t>)=1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931" grpId="0"/>
      <p:bldP spid="892933" grpId="0" build="allAtOnce"/>
      <p:bldP spid="892934" grpId="0" build="allAtOnce"/>
      <p:bldP spid="892935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>
            <a:extLst>
              <a:ext uri="{FF2B5EF4-FFF2-40B4-BE49-F238E27FC236}">
                <a16:creationId xmlns:a16="http://schemas.microsoft.com/office/drawing/2014/main" id="{6E9ED2E4-8D23-F74E-247C-1CFD241A18F9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2F583DE-B605-40CE-979D-388B28872946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53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2E770A6-0F21-28A6-79B9-ADEFDFEE5F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609600"/>
            <a:ext cx="8540750" cy="1146175"/>
          </a:xfrm>
        </p:spPr>
        <p:txBody>
          <a:bodyPr anchor="t"/>
          <a:lstStyle/>
          <a:p>
            <a:pPr algn="l" eaLnBrk="1" hangingPunct="1"/>
            <a:r>
              <a:rPr lang="en-US" altLang="zh-CN" sz="3600" b="1">
                <a:solidFill>
                  <a:schemeClr val="tx1"/>
                </a:solidFill>
              </a:rPr>
              <a:t>   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若事件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包含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个基本事件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893956" name="Object 0">
            <a:extLst>
              <a:ext uri="{FF2B5EF4-FFF2-40B4-BE49-F238E27FC236}">
                <a16:creationId xmlns:a16="http://schemas.microsoft.com/office/drawing/2014/main" id="{97254131-7BF7-AD8A-5B19-86F4C5519472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435100" y="1412875"/>
          <a:ext cx="46164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90762" imgH="180855" progId="Equation.DSMT4">
                  <p:embed/>
                </p:oleObj>
              </mc:Choice>
              <mc:Fallback>
                <p:oleObj name="Equation" r:id="rId2" imgW="1590762" imgH="180855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1412875"/>
                        <a:ext cx="46164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3957" name="Object 1">
            <a:extLst>
              <a:ext uri="{FF2B5EF4-FFF2-40B4-BE49-F238E27FC236}">
                <a16:creationId xmlns:a16="http://schemas.microsoft.com/office/drawing/2014/main" id="{A5EAE922-1EDB-F5EC-95E6-405088C9BD86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219200" y="2924175"/>
          <a:ext cx="40386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1017" imgH="390594" progId="Equation.DSMT4">
                  <p:embed/>
                </p:oleObj>
              </mc:Choice>
              <mc:Fallback>
                <p:oleObj name="Equation" r:id="rId4" imgW="1381017" imgH="39059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924175"/>
                        <a:ext cx="40386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3958" name="Rectangle 5">
            <a:extLst>
              <a:ext uri="{FF2B5EF4-FFF2-40B4-BE49-F238E27FC236}">
                <a16:creationId xmlns:a16="http://schemas.microsoft.com/office/drawing/2014/main" id="{03E22EA5-2BB6-56F3-FDF1-FED2C82BFC1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133600"/>
            <a:ext cx="9144000" cy="493713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</a:rPr>
              <a:t>这里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3600" b="1"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</a:rPr>
              <a:t>,...,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en-US" altLang="zh-CN" sz="3600" b="1" i="1" baseline="-25000">
                <a:latin typeface="Times New Roman" panose="02020603050405020304" pitchFamily="18" charset="0"/>
              </a:rPr>
              <a:t>k</a:t>
            </a:r>
            <a:r>
              <a:rPr lang="zh-CN" altLang="en-US" sz="3600" b="1">
                <a:latin typeface="Times New Roman" panose="02020603050405020304" pitchFamily="18" charset="0"/>
              </a:rPr>
              <a:t>是</a:t>
            </a:r>
            <a:r>
              <a:rPr lang="en-US" altLang="zh-CN" sz="3600" b="1">
                <a:latin typeface="Times New Roman" panose="02020603050405020304" pitchFamily="18" charset="0"/>
              </a:rPr>
              <a:t>1,2,...,</a:t>
            </a:r>
            <a:r>
              <a:rPr lang="en-US" altLang="zh-CN" sz="3600" b="1" i="1"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latin typeface="Times New Roman" panose="02020603050405020304" pitchFamily="18" charset="0"/>
              </a:rPr>
              <a:t>中某</a:t>
            </a:r>
            <a:r>
              <a:rPr lang="en-US" altLang="zh-CN" sz="3600" b="1" i="1">
                <a:latin typeface="Times New Roman" panose="02020603050405020304" pitchFamily="18" charset="0"/>
              </a:rPr>
              <a:t>k</a:t>
            </a:r>
            <a:r>
              <a:rPr lang="zh-CN" altLang="en-US" sz="3600" b="1">
                <a:latin typeface="Times New Roman" panose="02020603050405020304" pitchFamily="18" charset="0"/>
              </a:rPr>
              <a:t>个不同的数</a:t>
            </a:r>
            <a:r>
              <a:rPr lang="en-US" altLang="zh-CN" sz="3600" b="1">
                <a:latin typeface="Times New Roman" panose="02020603050405020304" pitchFamily="18" charset="0"/>
              </a:rPr>
              <a:t>.</a:t>
            </a:r>
            <a:r>
              <a:rPr lang="en-US" altLang="zh-CN" sz="3600" b="1"/>
              <a:t> 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691C33A-6660-ED9B-6848-B5A8385504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6325" y="4273550"/>
          <a:ext cx="55260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00340" imgH="361981" progId="Equation.DSMT4">
                  <p:embed/>
                </p:oleObj>
              </mc:Choice>
              <mc:Fallback>
                <p:oleObj name="Equation" r:id="rId6" imgW="2600340" imgH="361981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4273550"/>
                        <a:ext cx="55260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93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95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WordArt 2">
            <a:extLst>
              <a:ext uri="{FF2B5EF4-FFF2-40B4-BE49-F238E27FC236}">
                <a16:creationId xmlns:a16="http://schemas.microsoft.com/office/drawing/2014/main" id="{F812F032-4FED-45F5-5C0D-D92BDD365A3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1188" y="692150"/>
            <a:ext cx="3024187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5875">
                  <a:solidFill>
                    <a:srgbClr val="99CC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66CC"/>
                    </a:gs>
                    <a:gs pos="50000">
                      <a:srgbClr val="FFFFFF"/>
                    </a:gs>
                    <a:gs pos="100000">
                      <a:srgbClr val="0066CC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分类加法计数原理</a:t>
            </a:r>
          </a:p>
        </p:txBody>
      </p:sp>
      <p:sp>
        <p:nvSpPr>
          <p:cNvPr id="894979" name="Line 3">
            <a:extLst>
              <a:ext uri="{FF2B5EF4-FFF2-40B4-BE49-F238E27FC236}">
                <a16:creationId xmlns:a16="http://schemas.microsoft.com/office/drawing/2014/main" id="{71D483F1-6EB9-719C-C01E-CAB1113B7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4445000"/>
            <a:ext cx="1092200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94980" name="Rectangle 4">
            <a:extLst>
              <a:ext uri="{FF2B5EF4-FFF2-40B4-BE49-F238E27FC236}">
                <a16:creationId xmlns:a16="http://schemas.microsoft.com/office/drawing/2014/main" id="{4C5CC64A-CFC8-93BD-34F3-FB91FC883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1052513"/>
            <a:ext cx="4459287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第一类方法有</a:t>
            </a:r>
            <a:r>
              <a:rPr kumimoji="1" lang="en-US" altLang="zh-CN" sz="36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m</a:t>
            </a:r>
            <a:r>
              <a:rPr kumimoji="1" lang="en-US" altLang="zh-CN" sz="3600" b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种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3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……</a:t>
            </a:r>
            <a:endParaRPr kumimoji="1" lang="en-US" altLang="zh-CN" sz="3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类方法有</a:t>
            </a:r>
            <a:r>
              <a:rPr kumimoji="1" lang="en-US" altLang="zh-CN" sz="36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m</a:t>
            </a:r>
            <a:r>
              <a:rPr kumimoji="1" lang="en-US" altLang="zh-CN" sz="3600" b="1" i="1" baseline="-25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n</a:t>
            </a:r>
            <a:r>
              <a:rPr kumimoji="1" lang="en-US" altLang="zh-CN" sz="36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种</a:t>
            </a:r>
          </a:p>
        </p:txBody>
      </p:sp>
      <p:sp>
        <p:nvSpPr>
          <p:cNvPr id="894981" name="Rectangle 5">
            <a:extLst>
              <a:ext uri="{FF2B5EF4-FFF2-40B4-BE49-F238E27FC236}">
                <a16:creationId xmlns:a16="http://schemas.microsoft.com/office/drawing/2014/main" id="{6F377970-0AD6-22CF-6E45-14277CBDB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82763"/>
            <a:ext cx="4546600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做一件事共有</a:t>
            </a:r>
            <a:r>
              <a:rPr kumimoji="1" lang="en-US" altLang="zh-CN" sz="36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n</a:t>
            </a:r>
            <a:r>
              <a:rPr kumimoji="1"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类方法</a:t>
            </a:r>
          </a:p>
        </p:txBody>
      </p:sp>
      <p:sp>
        <p:nvSpPr>
          <p:cNvPr id="894982" name="AutoShape 6">
            <a:extLst>
              <a:ext uri="{FF2B5EF4-FFF2-40B4-BE49-F238E27FC236}">
                <a16:creationId xmlns:a16="http://schemas.microsoft.com/office/drawing/2014/main" id="{6F8C2CAE-3379-ED1E-27A9-2E190AFABF52}"/>
              </a:ext>
            </a:extLst>
          </p:cNvPr>
          <p:cNvSpPr>
            <a:spLocks/>
          </p:cNvSpPr>
          <p:nvPr/>
        </p:nvSpPr>
        <p:spPr bwMode="auto">
          <a:xfrm>
            <a:off x="4381500" y="1052513"/>
            <a:ext cx="88900" cy="1879600"/>
          </a:xfrm>
          <a:prstGeom prst="leftBrace">
            <a:avLst>
              <a:gd name="adj1" fmla="val 176190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94983" name="Oval 7">
            <a:extLst>
              <a:ext uri="{FF2B5EF4-FFF2-40B4-BE49-F238E27FC236}">
                <a16:creationId xmlns:a16="http://schemas.microsoft.com/office/drawing/2014/main" id="{B9F229D6-F6AA-648E-1FC0-1814E8030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4267200"/>
            <a:ext cx="698500" cy="342900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94984" name="Oval 8">
            <a:extLst>
              <a:ext uri="{FF2B5EF4-FFF2-40B4-BE49-F238E27FC236}">
                <a16:creationId xmlns:a16="http://schemas.microsoft.com/office/drawing/2014/main" id="{D4010EF5-6006-C418-E637-9BA769C15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4268788"/>
            <a:ext cx="685800" cy="342900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C3C10DA9-DB86-191D-694F-F818DBDE9257}"/>
              </a:ext>
            </a:extLst>
          </p:cNvPr>
          <p:cNvGrpSpPr>
            <a:grpSpLocks/>
          </p:cNvGrpSpPr>
          <p:nvPr/>
        </p:nvGrpSpPr>
        <p:grpSpPr bwMode="auto">
          <a:xfrm>
            <a:off x="4635500" y="3378200"/>
            <a:ext cx="1970088" cy="1892300"/>
            <a:chOff x="2920" y="2096"/>
            <a:chExt cx="1241" cy="1192"/>
          </a:xfrm>
        </p:grpSpPr>
        <p:sp>
          <p:nvSpPr>
            <p:cNvPr id="63509" name="Freeform 10">
              <a:extLst>
                <a:ext uri="{FF2B5EF4-FFF2-40B4-BE49-F238E27FC236}">
                  <a16:creationId xmlns:a16="http://schemas.microsoft.com/office/drawing/2014/main" id="{8DD3DDB0-946D-5CB8-135D-8D53795CB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104"/>
              <a:ext cx="1089" cy="1184"/>
            </a:xfrm>
            <a:custGeom>
              <a:avLst/>
              <a:gdLst>
                <a:gd name="T0" fmla="*/ 8 w 1089"/>
                <a:gd name="T1" fmla="*/ 0 h 1184"/>
                <a:gd name="T2" fmla="*/ 1088 w 1089"/>
                <a:gd name="T3" fmla="*/ 680 h 1184"/>
                <a:gd name="T4" fmla="*/ 0 w 1089"/>
                <a:gd name="T5" fmla="*/ 1184 h 1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9" h="1184">
                  <a:moveTo>
                    <a:pt x="8" y="0"/>
                  </a:moveTo>
                  <a:cubicBezTo>
                    <a:pt x="548" y="241"/>
                    <a:pt x="1089" y="483"/>
                    <a:pt x="1088" y="680"/>
                  </a:cubicBezTo>
                  <a:cubicBezTo>
                    <a:pt x="1087" y="877"/>
                    <a:pt x="543" y="1030"/>
                    <a:pt x="0" y="1184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10" name="Freeform 11">
              <a:extLst>
                <a:ext uri="{FF2B5EF4-FFF2-40B4-BE49-F238E27FC236}">
                  <a16:creationId xmlns:a16="http://schemas.microsoft.com/office/drawing/2014/main" id="{1FB0C397-B6FE-6370-DB02-06D42E101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104"/>
              <a:ext cx="1241" cy="1184"/>
            </a:xfrm>
            <a:custGeom>
              <a:avLst/>
              <a:gdLst>
                <a:gd name="T0" fmla="*/ 0 w 1241"/>
                <a:gd name="T1" fmla="*/ 0 h 1184"/>
                <a:gd name="T2" fmla="*/ 1232 w 1241"/>
                <a:gd name="T3" fmla="*/ 680 h 1184"/>
                <a:gd name="T4" fmla="*/ 56 w 1241"/>
                <a:gd name="T5" fmla="*/ 1184 h 1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1" h="1184">
                  <a:moveTo>
                    <a:pt x="0" y="0"/>
                  </a:moveTo>
                  <a:cubicBezTo>
                    <a:pt x="611" y="241"/>
                    <a:pt x="1223" y="483"/>
                    <a:pt x="1232" y="680"/>
                  </a:cubicBezTo>
                  <a:cubicBezTo>
                    <a:pt x="1241" y="877"/>
                    <a:pt x="648" y="1030"/>
                    <a:pt x="56" y="1184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11" name="Freeform 12">
              <a:extLst>
                <a:ext uri="{FF2B5EF4-FFF2-40B4-BE49-F238E27FC236}">
                  <a16:creationId xmlns:a16="http://schemas.microsoft.com/office/drawing/2014/main" id="{056CB285-7647-5725-2104-9D6A2B0C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096"/>
              <a:ext cx="1007" cy="1160"/>
            </a:xfrm>
            <a:custGeom>
              <a:avLst/>
              <a:gdLst>
                <a:gd name="T0" fmla="*/ 0 w 1007"/>
                <a:gd name="T1" fmla="*/ 0 h 1160"/>
                <a:gd name="T2" fmla="*/ 1000 w 1007"/>
                <a:gd name="T3" fmla="*/ 680 h 1160"/>
                <a:gd name="T4" fmla="*/ 40 w 1007"/>
                <a:gd name="T5" fmla="*/ 1160 h 1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7" h="1160">
                  <a:moveTo>
                    <a:pt x="0" y="0"/>
                  </a:moveTo>
                  <a:cubicBezTo>
                    <a:pt x="496" y="243"/>
                    <a:pt x="993" y="487"/>
                    <a:pt x="1000" y="680"/>
                  </a:cubicBezTo>
                  <a:cubicBezTo>
                    <a:pt x="1007" y="873"/>
                    <a:pt x="523" y="1016"/>
                    <a:pt x="40" y="1160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94989" name="Oval 13">
            <a:extLst>
              <a:ext uri="{FF2B5EF4-FFF2-40B4-BE49-F238E27FC236}">
                <a16:creationId xmlns:a16="http://schemas.microsoft.com/office/drawing/2014/main" id="{ECF29E5E-BCB9-6E80-A094-7EF76E6A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388" y="4294188"/>
            <a:ext cx="698500" cy="342900"/>
          </a:xfrm>
          <a:prstGeom prst="ellipse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A7ED81F-DD2A-E5A4-0EF4-5663090FBAE5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3363913"/>
            <a:ext cx="1944688" cy="1955800"/>
            <a:chOff x="1695" y="2088"/>
            <a:chExt cx="1225" cy="1232"/>
          </a:xfrm>
        </p:grpSpPr>
        <p:sp>
          <p:nvSpPr>
            <p:cNvPr id="63506" name="Freeform 15">
              <a:extLst>
                <a:ext uri="{FF2B5EF4-FFF2-40B4-BE49-F238E27FC236}">
                  <a16:creationId xmlns:a16="http://schemas.microsoft.com/office/drawing/2014/main" id="{326C9639-AEA0-2EEC-E657-52A69239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" y="2096"/>
              <a:ext cx="1088" cy="1224"/>
            </a:xfrm>
            <a:custGeom>
              <a:avLst/>
              <a:gdLst>
                <a:gd name="T0" fmla="*/ 1088 w 1088"/>
                <a:gd name="T1" fmla="*/ 0 h 1224"/>
                <a:gd name="T2" fmla="*/ 0 w 1088"/>
                <a:gd name="T3" fmla="*/ 680 h 1224"/>
                <a:gd name="T4" fmla="*/ 1088 w 1088"/>
                <a:gd name="T5" fmla="*/ 1224 h 1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8" h="1224">
                  <a:moveTo>
                    <a:pt x="1088" y="0"/>
                  </a:moveTo>
                  <a:cubicBezTo>
                    <a:pt x="544" y="238"/>
                    <a:pt x="0" y="476"/>
                    <a:pt x="0" y="680"/>
                  </a:cubicBezTo>
                  <a:cubicBezTo>
                    <a:pt x="0" y="884"/>
                    <a:pt x="907" y="1133"/>
                    <a:pt x="1088" y="1224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07" name="Freeform 16">
              <a:extLst>
                <a:ext uri="{FF2B5EF4-FFF2-40B4-BE49-F238E27FC236}">
                  <a16:creationId xmlns:a16="http://schemas.microsoft.com/office/drawing/2014/main" id="{D02070F9-8000-B3CC-9F32-DCFCA9974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" y="2096"/>
              <a:ext cx="1225" cy="1224"/>
            </a:xfrm>
            <a:custGeom>
              <a:avLst/>
              <a:gdLst>
                <a:gd name="T0" fmla="*/ 1217 w 1225"/>
                <a:gd name="T1" fmla="*/ 0 h 1224"/>
                <a:gd name="T2" fmla="*/ 1 w 1225"/>
                <a:gd name="T3" fmla="*/ 672 h 1224"/>
                <a:gd name="T4" fmla="*/ 1225 w 1225"/>
                <a:gd name="T5" fmla="*/ 1224 h 1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25" h="1224">
                  <a:moveTo>
                    <a:pt x="1217" y="0"/>
                  </a:moveTo>
                  <a:cubicBezTo>
                    <a:pt x="608" y="234"/>
                    <a:pt x="0" y="468"/>
                    <a:pt x="1" y="672"/>
                  </a:cubicBezTo>
                  <a:cubicBezTo>
                    <a:pt x="2" y="876"/>
                    <a:pt x="613" y="1050"/>
                    <a:pt x="1225" y="1224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08" name="Freeform 17">
              <a:extLst>
                <a:ext uri="{FF2B5EF4-FFF2-40B4-BE49-F238E27FC236}">
                  <a16:creationId xmlns:a16="http://schemas.microsoft.com/office/drawing/2014/main" id="{32980EB5-5FC6-C9DF-4B94-462CAC70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2088"/>
              <a:ext cx="944" cy="1208"/>
            </a:xfrm>
            <a:custGeom>
              <a:avLst/>
              <a:gdLst>
                <a:gd name="T0" fmla="*/ 944 w 944"/>
                <a:gd name="T1" fmla="*/ 0 h 1208"/>
                <a:gd name="T2" fmla="*/ 0 w 944"/>
                <a:gd name="T3" fmla="*/ 688 h 1208"/>
                <a:gd name="T4" fmla="*/ 944 w 944"/>
                <a:gd name="T5" fmla="*/ 1208 h 12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4" h="1208">
                  <a:moveTo>
                    <a:pt x="944" y="0"/>
                  </a:moveTo>
                  <a:cubicBezTo>
                    <a:pt x="472" y="243"/>
                    <a:pt x="0" y="487"/>
                    <a:pt x="0" y="688"/>
                  </a:cubicBezTo>
                  <a:cubicBezTo>
                    <a:pt x="0" y="889"/>
                    <a:pt x="787" y="1123"/>
                    <a:pt x="944" y="1208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94994" name="Rectangle 18">
            <a:extLst>
              <a:ext uri="{FF2B5EF4-FFF2-40B4-BE49-F238E27FC236}">
                <a16:creationId xmlns:a16="http://schemas.microsoft.com/office/drawing/2014/main" id="{303EFDF1-4D13-BBD2-985A-7D086765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100" y="5321300"/>
            <a:ext cx="330200" cy="203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2700000" scaled="1"/>
          </a:gra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0137F7EB-8888-B37C-4A63-65D550928BD4}"/>
              </a:ext>
            </a:extLst>
          </p:cNvPr>
          <p:cNvGrpSpPr>
            <a:grpSpLocks/>
          </p:cNvGrpSpPr>
          <p:nvPr/>
        </p:nvGrpSpPr>
        <p:grpSpPr bwMode="auto">
          <a:xfrm>
            <a:off x="3646488" y="3262313"/>
            <a:ext cx="1035050" cy="2008187"/>
            <a:chOff x="2297" y="2023"/>
            <a:chExt cx="652" cy="1265"/>
          </a:xfrm>
        </p:grpSpPr>
        <p:sp>
          <p:nvSpPr>
            <p:cNvPr id="63503" name="Freeform 20">
              <a:extLst>
                <a:ext uri="{FF2B5EF4-FFF2-40B4-BE49-F238E27FC236}">
                  <a16:creationId xmlns:a16="http://schemas.microsoft.com/office/drawing/2014/main" id="{A8508AFB-19D0-296F-179A-305FA1EA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023"/>
              <a:ext cx="548" cy="1257"/>
            </a:xfrm>
            <a:custGeom>
              <a:avLst/>
              <a:gdLst>
                <a:gd name="T0" fmla="*/ 519 w 548"/>
                <a:gd name="T1" fmla="*/ 81 h 1257"/>
                <a:gd name="T2" fmla="*/ 463 w 548"/>
                <a:gd name="T3" fmla="*/ 113 h 1257"/>
                <a:gd name="T4" fmla="*/ 7 w 548"/>
                <a:gd name="T5" fmla="*/ 761 h 1257"/>
                <a:gd name="T6" fmla="*/ 503 w 548"/>
                <a:gd name="T7" fmla="*/ 1257 h 12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8" h="1257">
                  <a:moveTo>
                    <a:pt x="519" y="81"/>
                  </a:moveTo>
                  <a:cubicBezTo>
                    <a:pt x="533" y="40"/>
                    <a:pt x="548" y="0"/>
                    <a:pt x="463" y="113"/>
                  </a:cubicBezTo>
                  <a:cubicBezTo>
                    <a:pt x="378" y="226"/>
                    <a:pt x="0" y="570"/>
                    <a:pt x="7" y="761"/>
                  </a:cubicBezTo>
                  <a:cubicBezTo>
                    <a:pt x="14" y="952"/>
                    <a:pt x="420" y="1174"/>
                    <a:pt x="503" y="1257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04" name="Freeform 21">
              <a:extLst>
                <a:ext uri="{FF2B5EF4-FFF2-40B4-BE49-F238E27FC236}">
                  <a16:creationId xmlns:a16="http://schemas.microsoft.com/office/drawing/2014/main" id="{41D98780-05A7-CD7E-37B3-B54DB4BB0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2096"/>
              <a:ext cx="403" cy="1192"/>
            </a:xfrm>
            <a:custGeom>
              <a:avLst/>
              <a:gdLst>
                <a:gd name="T0" fmla="*/ 403 w 403"/>
                <a:gd name="T1" fmla="*/ 0 h 1152"/>
                <a:gd name="T2" fmla="*/ 3 w 403"/>
                <a:gd name="T3" fmla="*/ 1651 h 1152"/>
                <a:gd name="T4" fmla="*/ 387 w 403"/>
                <a:gd name="T5" fmla="*/ 2796 h 1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3" h="1152">
                  <a:moveTo>
                    <a:pt x="403" y="0"/>
                  </a:moveTo>
                  <a:cubicBezTo>
                    <a:pt x="204" y="244"/>
                    <a:pt x="6" y="488"/>
                    <a:pt x="3" y="680"/>
                  </a:cubicBezTo>
                  <a:cubicBezTo>
                    <a:pt x="0" y="872"/>
                    <a:pt x="323" y="1075"/>
                    <a:pt x="387" y="1152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505" name="Freeform 22">
              <a:extLst>
                <a:ext uri="{FF2B5EF4-FFF2-40B4-BE49-F238E27FC236}">
                  <a16:creationId xmlns:a16="http://schemas.microsoft.com/office/drawing/2014/main" id="{F8322579-7E41-783D-3047-2D24609D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" y="2112"/>
              <a:ext cx="615" cy="1168"/>
            </a:xfrm>
            <a:custGeom>
              <a:avLst/>
              <a:gdLst>
                <a:gd name="T0" fmla="*/ 615 w 615"/>
                <a:gd name="T1" fmla="*/ 0 h 1168"/>
                <a:gd name="T2" fmla="*/ 7 w 615"/>
                <a:gd name="T3" fmla="*/ 664 h 1168"/>
                <a:gd name="T4" fmla="*/ 575 w 615"/>
                <a:gd name="T5" fmla="*/ 1168 h 11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5" h="1168">
                  <a:moveTo>
                    <a:pt x="615" y="0"/>
                  </a:moveTo>
                  <a:cubicBezTo>
                    <a:pt x="314" y="234"/>
                    <a:pt x="14" y="469"/>
                    <a:pt x="7" y="664"/>
                  </a:cubicBezTo>
                  <a:cubicBezTo>
                    <a:pt x="0" y="859"/>
                    <a:pt x="287" y="1013"/>
                    <a:pt x="575" y="1168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94999" name="Oval 23">
            <a:extLst>
              <a:ext uri="{FF2B5EF4-FFF2-40B4-BE49-F238E27FC236}">
                <a16:creationId xmlns:a16="http://schemas.microsoft.com/office/drawing/2014/main" id="{B0E74A17-7141-AE46-9EF3-D8CB4AA8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3289300"/>
            <a:ext cx="177800" cy="177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9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4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4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4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4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9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9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9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980" grpId="0"/>
      <p:bldP spid="894981" grpId="0"/>
      <p:bldP spid="894982" grpId="0" animBg="1"/>
      <p:bldP spid="894983" grpId="0" animBg="1"/>
      <p:bldP spid="894984" grpId="0" animBg="1"/>
      <p:bldP spid="894989" grpId="0" animBg="1"/>
      <p:bldP spid="894994" grpId="0" animBg="1"/>
      <p:bldP spid="89499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Oval 2">
            <a:extLst>
              <a:ext uri="{FF2B5EF4-FFF2-40B4-BE49-F238E27FC236}">
                <a16:creationId xmlns:a16="http://schemas.microsoft.com/office/drawing/2014/main" id="{928D0585-66D4-640A-7E27-3128F3839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3983038"/>
            <a:ext cx="177800" cy="177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15" name="WordArt 3">
            <a:extLst>
              <a:ext uri="{FF2B5EF4-FFF2-40B4-BE49-F238E27FC236}">
                <a16:creationId xmlns:a16="http://schemas.microsoft.com/office/drawing/2014/main" id="{C04F79F6-7C0F-E5C1-8FA3-788F04D00C9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68313" y="765175"/>
            <a:ext cx="2951162" cy="792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5875">
                  <a:solidFill>
                    <a:srgbClr val="99CC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66CC"/>
                    </a:gs>
                    <a:gs pos="50000">
                      <a:srgbClr val="FFFFFF"/>
                    </a:gs>
                    <a:gs pos="100000">
                      <a:srgbClr val="0066CC"/>
                    </a:gs>
                  </a:gsLst>
                  <a:lin ang="2700000" scaled="1"/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分步乘法计数原理</a:t>
            </a:r>
          </a:p>
        </p:txBody>
      </p:sp>
      <p:sp>
        <p:nvSpPr>
          <p:cNvPr id="896004" name="Rectangle 4">
            <a:extLst>
              <a:ext uri="{FF2B5EF4-FFF2-40B4-BE49-F238E27FC236}">
                <a16:creationId xmlns:a16="http://schemas.microsoft.com/office/drawing/2014/main" id="{58C0DB3B-6C36-7ABA-188E-BD910BF2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141413"/>
            <a:ext cx="4176713" cy="1851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第一步有 </a:t>
            </a:r>
            <a:r>
              <a:rPr kumimoji="1" lang="en-US" altLang="zh-CN" sz="3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m</a:t>
            </a:r>
            <a:r>
              <a:rPr kumimoji="1" lang="en-US" altLang="zh-CN" sz="34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 sz="3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 </a:t>
            </a: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种方法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……</a:t>
            </a:r>
            <a:endParaRPr kumimoji="1" lang="en-US" altLang="zh-CN" sz="3400" b="1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第</a:t>
            </a:r>
            <a:r>
              <a:rPr kumimoji="1" lang="en-US" altLang="zh-CN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步</a:t>
            </a: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有</a:t>
            </a:r>
            <a:r>
              <a:rPr kumimoji="1" lang="en-US" altLang="zh-CN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m</a:t>
            </a:r>
            <a:r>
              <a:rPr kumimoji="1" lang="en-US" altLang="zh-CN" sz="3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 </a:t>
            </a:r>
            <a:r>
              <a:rPr kumimoji="1" lang="en-US" altLang="zh-CN" sz="3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3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种方法</a:t>
            </a:r>
          </a:p>
        </p:txBody>
      </p:sp>
      <p:sp>
        <p:nvSpPr>
          <p:cNvPr id="896005" name="Rectangle 5">
            <a:extLst>
              <a:ext uri="{FF2B5EF4-FFF2-40B4-BE49-F238E27FC236}">
                <a16:creationId xmlns:a16="http://schemas.microsoft.com/office/drawing/2014/main" id="{1585378E-4368-42D5-22FB-2DA6450DC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3238"/>
            <a:ext cx="4456113" cy="609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做一件事共有</a:t>
            </a:r>
            <a:r>
              <a:rPr kumimoji="1" lang="en-US" altLang="zh-CN" sz="3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n</a:t>
            </a:r>
            <a:r>
              <a:rPr kumimoji="1" lang="zh-CN" alt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个步骤</a:t>
            </a:r>
          </a:p>
        </p:txBody>
      </p:sp>
      <p:sp>
        <p:nvSpPr>
          <p:cNvPr id="896006" name="AutoShape 6">
            <a:extLst>
              <a:ext uri="{FF2B5EF4-FFF2-40B4-BE49-F238E27FC236}">
                <a16:creationId xmlns:a16="http://schemas.microsoft.com/office/drawing/2014/main" id="{9A5D431D-D1DE-F744-B945-E388B2D7A812}"/>
              </a:ext>
            </a:extLst>
          </p:cNvPr>
          <p:cNvSpPr>
            <a:spLocks/>
          </p:cNvSpPr>
          <p:nvPr/>
        </p:nvSpPr>
        <p:spPr bwMode="auto">
          <a:xfrm>
            <a:off x="4356100" y="1181100"/>
            <a:ext cx="88900" cy="1879600"/>
          </a:xfrm>
          <a:prstGeom prst="leftBrace">
            <a:avLst>
              <a:gd name="adj1" fmla="val 176190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CC5E40B6-6E92-663B-395D-DB089CE3AC8B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3068638"/>
            <a:ext cx="7686675" cy="2232025"/>
            <a:chOff x="204" y="2178"/>
            <a:chExt cx="4842" cy="778"/>
          </a:xfrm>
        </p:grpSpPr>
        <p:sp>
          <p:nvSpPr>
            <p:cNvPr id="64523" name="Line 8">
              <a:extLst>
                <a:ext uri="{FF2B5EF4-FFF2-40B4-BE49-F238E27FC236}">
                  <a16:creationId xmlns:a16="http://schemas.microsoft.com/office/drawing/2014/main" id="{7B326BCA-55EA-01E3-FDC2-034C84320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584"/>
              <a:ext cx="40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4524" name="Group 9">
              <a:extLst>
                <a:ext uri="{FF2B5EF4-FFF2-40B4-BE49-F238E27FC236}">
                  <a16:creationId xmlns:a16="http://schemas.microsoft.com/office/drawing/2014/main" id="{0F06BA0D-E5AD-BDC1-F483-36023EE8D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2296"/>
              <a:ext cx="1514" cy="534"/>
              <a:chOff x="272" y="2264"/>
              <a:chExt cx="1446" cy="510"/>
            </a:xfrm>
          </p:grpSpPr>
          <p:sp>
            <p:nvSpPr>
              <p:cNvPr id="64553" name="Oval 10">
                <a:extLst>
                  <a:ext uri="{FF2B5EF4-FFF2-40B4-BE49-F238E27FC236}">
                    <a16:creationId xmlns:a16="http://schemas.microsoft.com/office/drawing/2014/main" id="{02400813-0F88-E96A-42CF-AFDF4F463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" y="2456"/>
                <a:ext cx="112" cy="1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64554" name="Group 11">
                <a:extLst>
                  <a:ext uri="{FF2B5EF4-FFF2-40B4-BE49-F238E27FC236}">
                    <a16:creationId xmlns:a16="http://schemas.microsoft.com/office/drawing/2014/main" id="{5EAD4833-1FDC-3500-07DF-679EB4F0F1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2" y="2264"/>
                <a:ext cx="696" cy="510"/>
                <a:chOff x="1382" y="2472"/>
                <a:chExt cx="696" cy="510"/>
              </a:xfrm>
            </p:grpSpPr>
            <p:sp>
              <p:nvSpPr>
                <p:cNvPr id="64555" name="Line 12">
                  <a:extLst>
                    <a:ext uri="{FF2B5EF4-FFF2-40B4-BE49-F238E27FC236}">
                      <a16:creationId xmlns:a16="http://schemas.microsoft.com/office/drawing/2014/main" id="{703F860B-1447-7582-9753-D2EC9EFF70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2" y="2472"/>
                  <a:ext cx="696" cy="2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4556" name="Line 13">
                  <a:extLst>
                    <a:ext uri="{FF2B5EF4-FFF2-40B4-BE49-F238E27FC236}">
                      <a16:creationId xmlns:a16="http://schemas.microsoft.com/office/drawing/2014/main" id="{3EE8FA40-3B65-9BED-3675-6CE966236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5" y="2608"/>
                  <a:ext cx="691" cy="111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4557" name="Line 14">
                  <a:extLst>
                    <a:ext uri="{FF2B5EF4-FFF2-40B4-BE49-F238E27FC236}">
                      <a16:creationId xmlns:a16="http://schemas.microsoft.com/office/drawing/2014/main" id="{5ADBE60F-177B-D169-4D39-E7429A67B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7" y="2727"/>
                  <a:ext cx="69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4558" name="Line 15">
                  <a:extLst>
                    <a:ext uri="{FF2B5EF4-FFF2-40B4-BE49-F238E27FC236}">
                      <a16:creationId xmlns:a16="http://schemas.microsoft.com/office/drawing/2014/main" id="{47306CFE-A0D2-28BF-A1F2-9D4E6E4A11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5" y="2719"/>
                  <a:ext cx="691" cy="131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4559" name="Line 16">
                  <a:extLst>
                    <a:ext uri="{FF2B5EF4-FFF2-40B4-BE49-F238E27FC236}">
                      <a16:creationId xmlns:a16="http://schemas.microsoft.com/office/drawing/2014/main" id="{C84D4AC4-B593-5AB5-57D3-07485B8EF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2" y="2719"/>
                  <a:ext cx="693" cy="263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96017" name="Rectangle 17">
              <a:extLst>
                <a:ext uri="{FF2B5EF4-FFF2-40B4-BE49-F238E27FC236}">
                  <a16:creationId xmlns:a16="http://schemas.microsoft.com/office/drawing/2014/main" id="{7945ECAF-4AB6-60BC-B417-C743F66DC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178"/>
              <a:ext cx="240" cy="776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4526" name="Group 18">
              <a:extLst>
                <a:ext uri="{FF2B5EF4-FFF2-40B4-BE49-F238E27FC236}">
                  <a16:creationId xmlns:a16="http://schemas.microsoft.com/office/drawing/2014/main" id="{0DAA1E73-5FFB-D82A-4C54-2C35332C1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3" y="2329"/>
              <a:ext cx="417" cy="501"/>
              <a:chOff x="1961" y="2273"/>
              <a:chExt cx="417" cy="501"/>
            </a:xfrm>
          </p:grpSpPr>
          <p:sp>
            <p:nvSpPr>
              <p:cNvPr id="64548" name="Line 19">
                <a:extLst>
                  <a:ext uri="{FF2B5EF4-FFF2-40B4-BE49-F238E27FC236}">
                    <a16:creationId xmlns:a16="http://schemas.microsoft.com/office/drawing/2014/main" id="{6092EFC0-9C36-2ABC-9654-DC52FCD3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227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9" name="Line 20">
                <a:extLst>
                  <a:ext uri="{FF2B5EF4-FFF2-40B4-BE49-F238E27FC236}">
                    <a16:creationId xmlns:a16="http://schemas.microsoft.com/office/drawing/2014/main" id="{F9C51FA7-C44C-FE11-E44A-C2D0BC4DF6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4" y="2402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50" name="Line 21">
                <a:extLst>
                  <a:ext uri="{FF2B5EF4-FFF2-40B4-BE49-F238E27FC236}">
                    <a16:creationId xmlns:a16="http://schemas.microsoft.com/office/drawing/2014/main" id="{47ED881E-0A8E-4828-6208-0B55087DF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1" y="2519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51" name="Line 22">
                <a:extLst>
                  <a:ext uri="{FF2B5EF4-FFF2-40B4-BE49-F238E27FC236}">
                    <a16:creationId xmlns:a16="http://schemas.microsoft.com/office/drawing/2014/main" id="{314C59AC-B328-6F9D-105A-0EE68FAA1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3" y="2647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52" name="Line 23">
                <a:extLst>
                  <a:ext uri="{FF2B5EF4-FFF2-40B4-BE49-F238E27FC236}">
                    <a16:creationId xmlns:a16="http://schemas.microsoft.com/office/drawing/2014/main" id="{9E0E9EF9-0F6B-4135-5697-DB4C92B7B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6" y="2774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896024" name="Rectangle 24">
              <a:extLst>
                <a:ext uri="{FF2B5EF4-FFF2-40B4-BE49-F238E27FC236}">
                  <a16:creationId xmlns:a16="http://schemas.microsoft.com/office/drawing/2014/main" id="{010675E6-4268-76DE-450F-BC174B1B2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" y="2179"/>
              <a:ext cx="240" cy="776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4528" name="Group 25">
              <a:extLst>
                <a:ext uri="{FF2B5EF4-FFF2-40B4-BE49-F238E27FC236}">
                  <a16:creationId xmlns:a16="http://schemas.microsoft.com/office/drawing/2014/main" id="{577F70BC-0AEF-F2D0-5258-275B57997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7" y="2320"/>
              <a:ext cx="700" cy="510"/>
              <a:chOff x="4167" y="2256"/>
              <a:chExt cx="700" cy="510"/>
            </a:xfrm>
          </p:grpSpPr>
          <p:sp>
            <p:nvSpPr>
              <p:cNvPr id="64543" name="Line 26">
                <a:extLst>
                  <a:ext uri="{FF2B5EF4-FFF2-40B4-BE49-F238E27FC236}">
                    <a16:creationId xmlns:a16="http://schemas.microsoft.com/office/drawing/2014/main" id="{B7551BFD-23F1-350D-7FAD-065CBD857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169" y="2256"/>
                <a:ext cx="696" cy="235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stealth" w="med" len="lg"/>
                <a:tailEnd type="none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4" name="Line 27">
                <a:extLst>
                  <a:ext uri="{FF2B5EF4-FFF2-40B4-BE49-F238E27FC236}">
                    <a16:creationId xmlns:a16="http://schemas.microsoft.com/office/drawing/2014/main" id="{CEE56D6E-33CD-6C0F-5E95-4BAFDB3FD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170" y="2388"/>
                <a:ext cx="696" cy="119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stealth" w="med" len="lg"/>
                <a:tailEnd type="none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5" name="Line 28">
                <a:extLst>
                  <a:ext uri="{FF2B5EF4-FFF2-40B4-BE49-F238E27FC236}">
                    <a16:creationId xmlns:a16="http://schemas.microsoft.com/office/drawing/2014/main" id="{BE8D0C02-80D0-6900-8F4C-5AD51CF652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167" y="2512"/>
                <a:ext cx="68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stealth" w="med" len="lg"/>
                <a:tailEnd type="none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6" name="Line 29">
                <a:extLst>
                  <a:ext uri="{FF2B5EF4-FFF2-40B4-BE49-F238E27FC236}">
                    <a16:creationId xmlns:a16="http://schemas.microsoft.com/office/drawing/2014/main" id="{52DD1F20-1EBF-89BC-1611-08F254F24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170" y="2532"/>
                <a:ext cx="697" cy="9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stealth" w="med" len="lg"/>
                <a:tailEnd type="none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7" name="Line 30">
                <a:extLst>
                  <a:ext uri="{FF2B5EF4-FFF2-40B4-BE49-F238E27FC236}">
                    <a16:creationId xmlns:a16="http://schemas.microsoft.com/office/drawing/2014/main" id="{0278434E-98C1-A82C-3A33-EC0F044AC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167" y="2553"/>
                <a:ext cx="700" cy="213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stealth" w="med" len="lg"/>
                <a:tailEnd type="none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896031" name="Rectangle 31">
              <a:extLst>
                <a:ext uri="{FF2B5EF4-FFF2-40B4-BE49-F238E27FC236}">
                  <a16:creationId xmlns:a16="http://schemas.microsoft.com/office/drawing/2014/main" id="{B9CFE2E5-540E-8618-CA2E-99B2953CD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2505"/>
              <a:ext cx="176" cy="15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4530" name="Group 32">
              <a:extLst>
                <a:ext uri="{FF2B5EF4-FFF2-40B4-BE49-F238E27FC236}">
                  <a16:creationId xmlns:a16="http://schemas.microsoft.com/office/drawing/2014/main" id="{2CDD174D-CB21-1CB7-75F4-EE0717C06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" y="2330"/>
              <a:ext cx="417" cy="501"/>
              <a:chOff x="3514" y="2274"/>
              <a:chExt cx="417" cy="501"/>
            </a:xfrm>
          </p:grpSpPr>
          <p:sp>
            <p:nvSpPr>
              <p:cNvPr id="64538" name="Line 33">
                <a:extLst>
                  <a:ext uri="{FF2B5EF4-FFF2-40B4-BE49-F238E27FC236}">
                    <a16:creationId xmlns:a16="http://schemas.microsoft.com/office/drawing/2014/main" id="{B2F0CF7B-FA0B-5C35-826F-9C8A0ACFE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8" y="2274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39" name="Line 34">
                <a:extLst>
                  <a:ext uri="{FF2B5EF4-FFF2-40B4-BE49-F238E27FC236}">
                    <a16:creationId xmlns:a16="http://schemas.microsoft.com/office/drawing/2014/main" id="{425E9D1F-19E8-3217-CCEF-66CD3093B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240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0" name="Line 35">
                <a:extLst>
                  <a:ext uri="{FF2B5EF4-FFF2-40B4-BE49-F238E27FC236}">
                    <a16:creationId xmlns:a16="http://schemas.microsoft.com/office/drawing/2014/main" id="{1A12C9BA-00F1-1BC9-87C4-FA59BF0DF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4" y="2512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1" name="Line 36">
                <a:extLst>
                  <a:ext uri="{FF2B5EF4-FFF2-40B4-BE49-F238E27FC236}">
                    <a16:creationId xmlns:a16="http://schemas.microsoft.com/office/drawing/2014/main" id="{957089C0-ED6F-642A-ED87-E752339CD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6" y="2640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42" name="Line 37">
                <a:extLst>
                  <a:ext uri="{FF2B5EF4-FFF2-40B4-BE49-F238E27FC236}">
                    <a16:creationId xmlns:a16="http://schemas.microsoft.com/office/drawing/2014/main" id="{59D1F561-87F5-AFDD-46D5-358DC599D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9" y="2775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896038" name="Rectangle 38">
              <a:extLst>
                <a:ext uri="{FF2B5EF4-FFF2-40B4-BE49-F238E27FC236}">
                  <a16:creationId xmlns:a16="http://schemas.microsoft.com/office/drawing/2014/main" id="{5A13822C-106B-F8D4-A029-A02DFFA8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2180"/>
              <a:ext cx="240" cy="776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64532" name="Group 39">
              <a:extLst>
                <a:ext uri="{FF2B5EF4-FFF2-40B4-BE49-F238E27FC236}">
                  <a16:creationId xmlns:a16="http://schemas.microsoft.com/office/drawing/2014/main" id="{C9696215-8B52-C617-4318-1D7F82995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6" y="2330"/>
              <a:ext cx="417" cy="501"/>
              <a:chOff x="1961" y="2273"/>
              <a:chExt cx="417" cy="501"/>
            </a:xfrm>
          </p:grpSpPr>
          <p:sp>
            <p:nvSpPr>
              <p:cNvPr id="64533" name="Line 40">
                <a:extLst>
                  <a:ext uri="{FF2B5EF4-FFF2-40B4-BE49-F238E27FC236}">
                    <a16:creationId xmlns:a16="http://schemas.microsoft.com/office/drawing/2014/main" id="{2C59C29E-029A-BEB6-4042-28E19E002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5" y="227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34" name="Line 41">
                <a:extLst>
                  <a:ext uri="{FF2B5EF4-FFF2-40B4-BE49-F238E27FC236}">
                    <a16:creationId xmlns:a16="http://schemas.microsoft.com/office/drawing/2014/main" id="{8D4C4DED-974E-98E8-C103-A3B2FCAC8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4" y="2402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35" name="Line 42">
                <a:extLst>
                  <a:ext uri="{FF2B5EF4-FFF2-40B4-BE49-F238E27FC236}">
                    <a16:creationId xmlns:a16="http://schemas.microsoft.com/office/drawing/2014/main" id="{28816159-2010-A442-3498-E3555C103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1" y="2519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36" name="Line 43">
                <a:extLst>
                  <a:ext uri="{FF2B5EF4-FFF2-40B4-BE49-F238E27FC236}">
                    <a16:creationId xmlns:a16="http://schemas.microsoft.com/office/drawing/2014/main" id="{A5003639-39AB-1EFD-9CE7-0E5F1C15D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3" y="2647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537" name="Line 44">
                <a:extLst>
                  <a:ext uri="{FF2B5EF4-FFF2-40B4-BE49-F238E27FC236}">
                    <a16:creationId xmlns:a16="http://schemas.microsoft.com/office/drawing/2014/main" id="{6A12E93E-0469-16FA-5F65-3299561BC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6" y="2774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med" len="lg"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45">
            <a:extLst>
              <a:ext uri="{FF2B5EF4-FFF2-40B4-BE49-F238E27FC236}">
                <a16:creationId xmlns:a16="http://schemas.microsoft.com/office/drawing/2014/main" id="{A9278B22-A5BE-3604-FBB3-F55E569847CF}"/>
              </a:ext>
            </a:extLst>
          </p:cNvPr>
          <p:cNvGrpSpPr>
            <a:grpSpLocks/>
          </p:cNvGrpSpPr>
          <p:nvPr/>
        </p:nvGrpSpPr>
        <p:grpSpPr bwMode="auto">
          <a:xfrm>
            <a:off x="-9017000" y="3695700"/>
            <a:ext cx="16737013" cy="587375"/>
            <a:chOff x="-5680" y="2272"/>
            <a:chExt cx="10543" cy="370"/>
          </a:xfrm>
        </p:grpSpPr>
        <p:sp>
          <p:nvSpPr>
            <p:cNvPr id="64521" name="Freeform 46">
              <a:extLst>
                <a:ext uri="{FF2B5EF4-FFF2-40B4-BE49-F238E27FC236}">
                  <a16:creationId xmlns:a16="http://schemas.microsoft.com/office/drawing/2014/main" id="{410FAE3D-389E-3FEF-63F7-56D4CBEA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" y="2272"/>
              <a:ext cx="3828" cy="370"/>
            </a:xfrm>
            <a:custGeom>
              <a:avLst/>
              <a:gdLst>
                <a:gd name="T0" fmla="*/ 0 w 3828"/>
                <a:gd name="T1" fmla="*/ 236 h 370"/>
                <a:gd name="T2" fmla="*/ 597 w 3828"/>
                <a:gd name="T3" fmla="*/ 144 h 370"/>
                <a:gd name="T4" fmla="*/ 837 w 3828"/>
                <a:gd name="T5" fmla="*/ 248 h 370"/>
                <a:gd name="T6" fmla="*/ 1253 w 3828"/>
                <a:gd name="T7" fmla="*/ 248 h 370"/>
                <a:gd name="T8" fmla="*/ 1501 w 3828"/>
                <a:gd name="T9" fmla="*/ 0 h 370"/>
                <a:gd name="T10" fmla="*/ 1909 w 3828"/>
                <a:gd name="T11" fmla="*/ 0 h 370"/>
                <a:gd name="T12" fmla="*/ 2486 w 3828"/>
                <a:gd name="T13" fmla="*/ 370 h 370"/>
                <a:gd name="T14" fmla="*/ 2894 w 3828"/>
                <a:gd name="T15" fmla="*/ 370 h 370"/>
                <a:gd name="T16" fmla="*/ 3134 w 3828"/>
                <a:gd name="T17" fmla="*/ 370 h 370"/>
                <a:gd name="T18" fmla="*/ 3828 w 3828"/>
                <a:gd name="T19" fmla="*/ 268 h 3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28"/>
                <a:gd name="T31" fmla="*/ 0 h 370"/>
                <a:gd name="T32" fmla="*/ 3828 w 3828"/>
                <a:gd name="T33" fmla="*/ 370 h 3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28" h="370">
                  <a:moveTo>
                    <a:pt x="0" y="236"/>
                  </a:moveTo>
                  <a:lnTo>
                    <a:pt x="597" y="144"/>
                  </a:lnTo>
                  <a:lnTo>
                    <a:pt x="837" y="248"/>
                  </a:lnTo>
                  <a:lnTo>
                    <a:pt x="1253" y="248"/>
                  </a:lnTo>
                  <a:lnTo>
                    <a:pt x="1501" y="0"/>
                  </a:lnTo>
                  <a:lnTo>
                    <a:pt x="1909" y="0"/>
                  </a:lnTo>
                  <a:lnTo>
                    <a:pt x="2486" y="370"/>
                  </a:lnTo>
                  <a:lnTo>
                    <a:pt x="2894" y="370"/>
                  </a:lnTo>
                  <a:lnTo>
                    <a:pt x="3134" y="370"/>
                  </a:lnTo>
                  <a:lnTo>
                    <a:pt x="3828" y="268"/>
                  </a:lnTo>
                </a:path>
              </a:pathLst>
            </a:custGeom>
            <a:noFill/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522" name="Oval 47">
              <a:extLst>
                <a:ext uri="{FF2B5EF4-FFF2-40B4-BE49-F238E27FC236}">
                  <a16:creationId xmlns:a16="http://schemas.microsoft.com/office/drawing/2014/main" id="{3644B879-8C79-89F0-D7F9-3165F6C10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80" y="2440"/>
              <a:ext cx="152" cy="168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9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6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6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002" grpId="0" animBg="1"/>
      <p:bldP spid="896004" grpId="0"/>
      <p:bldP spid="896005" grpId="0"/>
      <p:bldP spid="89600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8F6FA7E-B40A-EC38-50BA-BE6D4495B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97027" name="Rectangle 3">
            <a:extLst>
              <a:ext uri="{FF2B5EF4-FFF2-40B4-BE49-F238E27FC236}">
                <a16:creationId xmlns:a16="http://schemas.microsoft.com/office/drawing/2014/main" id="{5462A7CE-B3C7-40E1-A79A-B252F805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997200"/>
            <a:ext cx="5616575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当</a:t>
            </a:r>
            <a:r>
              <a:rPr kumimoji="1" lang="en-US" altLang="zh-CN" sz="3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k=n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时，称为全排列，</a:t>
            </a:r>
          </a:p>
        </p:txBody>
      </p:sp>
      <p:sp>
        <p:nvSpPr>
          <p:cNvPr id="897028" name="Rectangle 4">
            <a:extLst>
              <a:ext uri="{FF2B5EF4-FFF2-40B4-BE49-F238E27FC236}">
                <a16:creationId xmlns:a16="http://schemas.microsoft.com/office/drawing/2014/main" id="{DA98EF4B-DF58-C80B-4D48-E121AA43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92150"/>
            <a:ext cx="8535987" cy="10779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）从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个不同的元素中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任取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k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个元素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按照一定的顺序排成一列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全部排列的个数为</a:t>
            </a:r>
          </a:p>
        </p:txBody>
      </p:sp>
      <p:sp>
        <p:nvSpPr>
          <p:cNvPr id="897029" name="Rectangle 5">
            <a:extLst>
              <a:ext uri="{FF2B5EF4-FFF2-40B4-BE49-F238E27FC236}">
                <a16:creationId xmlns:a16="http://schemas.microsoft.com/office/drawing/2014/main" id="{71E934A5-BE3E-DFD4-FDD2-5BB63DCE1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933825"/>
            <a:ext cx="8675688" cy="10779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）从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n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个不同的元素中</a:t>
            </a:r>
            <a:r>
              <a:rPr kumimoji="1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, 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任取</a:t>
            </a:r>
            <a:r>
              <a:rPr kumimoji="1"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个元素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并成一组，全部组合数为</a:t>
            </a:r>
          </a:p>
        </p:txBody>
      </p:sp>
      <p:graphicFrame>
        <p:nvGraphicFramePr>
          <p:cNvPr id="65542" name="Object 6">
            <a:extLst>
              <a:ext uri="{FF2B5EF4-FFF2-40B4-BE49-F238E27FC236}">
                <a16:creationId xmlns:a16="http://schemas.microsoft.com/office/drawing/2014/main" id="{00FAECB3-18F2-3D1B-E087-4DC1DCCC0F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863725"/>
          <a:ext cx="5935663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245100" imgH="952500" progId="Equation.3">
                  <p:embed/>
                </p:oleObj>
              </mc:Choice>
              <mc:Fallback>
                <p:oleObj name="公式" r:id="rId2" imgW="5245100" imgH="952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63725"/>
                        <a:ext cx="5935663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7031" name="Object 7">
            <a:extLst>
              <a:ext uri="{FF2B5EF4-FFF2-40B4-BE49-F238E27FC236}">
                <a16:creationId xmlns:a16="http://schemas.microsoft.com/office/drawing/2014/main" id="{9DE406D8-5E3E-95A9-4912-A1696D85E1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7200" y="2997200"/>
          <a:ext cx="12779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30300" imgH="558800" progId="Equation.3">
                  <p:embed/>
                </p:oleObj>
              </mc:Choice>
              <mc:Fallback>
                <p:oleObj name="公式" r:id="rId4" imgW="11303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2997200"/>
                        <a:ext cx="127793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7032" name="Object 8">
            <a:extLst>
              <a:ext uri="{FF2B5EF4-FFF2-40B4-BE49-F238E27FC236}">
                <a16:creationId xmlns:a16="http://schemas.microsoft.com/office/drawing/2014/main" id="{74E8BB4A-3CE9-1F78-CEC2-44E4B9FAB6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788" y="5084763"/>
          <a:ext cx="73882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527800" imgH="1155700" progId="Equation.3">
                  <p:embed/>
                </p:oleObj>
              </mc:Choice>
              <mc:Fallback>
                <p:oleObj name="公式" r:id="rId6" imgW="6527800" imgH="1155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5084763"/>
                        <a:ext cx="73882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9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9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027" grpId="0"/>
      <p:bldP spid="8970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712C918A-C27D-47D2-77E1-AB9D43DA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A1C0E1B-35D6-F9A6-FE5D-79B81CE87BB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EC57BD7-C2C8-7A4D-619F-DA29FE26B6A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0C24CA36-EE0F-EAC7-67A7-AD3582F6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0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2">
            <a:extLst>
              <a:ext uri="{FF2B5EF4-FFF2-40B4-BE49-F238E27FC236}">
                <a16:creationId xmlns:a16="http://schemas.microsoft.com/office/drawing/2014/main" id="{D9960C54-035C-E89C-5027-4E6308ED811C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0C836BA-60DE-4E9A-81AA-D1E447B5088A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59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C13DD9C-A069-323D-05EA-DF6A67F40A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5938"/>
            <a:ext cx="9144000" cy="968375"/>
          </a:xfrm>
        </p:spPr>
        <p:txBody>
          <a:bodyPr anchor="t"/>
          <a:lstStyle/>
          <a:p>
            <a:pPr algn="l" eaLnBrk="1" hangingPunct="1"/>
            <a:r>
              <a:rPr lang="zh-CN" altLang="en-US" sz="3600" b="1"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latin typeface="Times New Roman" panose="02020603050405020304" pitchFamily="18" charset="0"/>
              </a:rPr>
              <a:t>2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一口袋装有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其中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2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只红球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从袋中取球两次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每次随机地取一只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   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  <p:sp>
        <p:nvSpPr>
          <p:cNvPr id="901124" name="Rectangle 2">
            <a:extLst>
              <a:ext uri="{FF2B5EF4-FFF2-40B4-BE49-F238E27FC236}">
                <a16:creationId xmlns:a16="http://schemas.microsoft.com/office/drawing/2014/main" id="{E9B10E5B-8D02-C984-5CA1-52A282368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627188"/>
            <a:ext cx="8208963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Arial" panose="020B0604020202020204" pitchFamily="34" charset="0"/>
              </a:rPr>
              <a:t>     </a:t>
            </a:r>
            <a:r>
              <a:rPr lang="zh-CN" altLang="en-US" sz="3600" b="1">
                <a:latin typeface="Times New Roman" panose="02020603050405020304" pitchFamily="18" charset="0"/>
              </a:rPr>
              <a:t>考虑两种取球方式</a:t>
            </a:r>
            <a:r>
              <a:rPr lang="en-US" altLang="zh-CN" sz="3600" b="1">
                <a:latin typeface="Times New Roman" panose="02020603050405020304" pitchFamily="18" charset="0"/>
              </a:rPr>
              <a:t>: </a:t>
            </a:r>
            <a:br>
              <a:rPr lang="en-US" altLang="zh-CN" sz="3600" b="1">
                <a:latin typeface="Times New Roman" panose="02020603050405020304" pitchFamily="18" charset="0"/>
              </a:rPr>
            </a:b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latin typeface="Times New Roman" panose="02020603050405020304" pitchFamily="18" charset="0"/>
              </a:rPr>
              <a:t>第一次取一只球</a:t>
            </a:r>
            <a:r>
              <a:rPr lang="en-US" altLang="zh-CN" sz="3600" b="1"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latin typeface="Times New Roman" panose="02020603050405020304" pitchFamily="18" charset="0"/>
              </a:rPr>
              <a:t>观察其颜色后放回袋中</a:t>
            </a:r>
            <a:r>
              <a:rPr lang="en-US" altLang="zh-CN" sz="3600" b="1"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latin typeface="Times New Roman" panose="02020603050405020304" pitchFamily="18" charset="0"/>
              </a:rPr>
              <a:t>搅匀后再取一球</a:t>
            </a:r>
            <a:r>
              <a:rPr lang="en-US" altLang="zh-CN" sz="3600" b="1">
                <a:latin typeface="Times New Roman" panose="02020603050405020304" pitchFamily="18" charset="0"/>
              </a:rPr>
              <a:t>. </a:t>
            </a:r>
            <a:r>
              <a:rPr lang="zh-CN" altLang="en-US" sz="3600" b="1">
                <a:latin typeface="Times New Roman" panose="02020603050405020304" pitchFamily="18" charset="0"/>
              </a:rPr>
              <a:t>这种取球方式叫做</a:t>
            </a:r>
            <a:r>
              <a:rPr lang="zh-CN" altLang="en-US" sz="3600" b="1" u="sng">
                <a:solidFill>
                  <a:srgbClr val="D51607"/>
                </a:solidFill>
                <a:latin typeface="Times New Roman" panose="02020603050405020304" pitchFamily="18" charset="0"/>
              </a:rPr>
              <a:t>放回抽样</a:t>
            </a:r>
            <a:r>
              <a:rPr lang="en-US" altLang="zh-CN" sz="3600" b="1">
                <a:latin typeface="Times New Roman" panose="02020603050405020304" pitchFamily="18" charset="0"/>
              </a:rPr>
              <a:t>. </a:t>
            </a:r>
            <a:br>
              <a:rPr lang="en-US" altLang="zh-CN" sz="3600" b="1">
                <a:latin typeface="Times New Roman" panose="02020603050405020304" pitchFamily="18" charset="0"/>
              </a:rPr>
            </a:b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latin typeface="Times New Roman" panose="02020603050405020304" pitchFamily="18" charset="0"/>
              </a:rPr>
              <a:t>第一次取一球不放回袋中</a:t>
            </a:r>
            <a:r>
              <a:rPr lang="en-US" altLang="zh-CN" sz="3600" b="1"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latin typeface="Times New Roman" panose="02020603050405020304" pitchFamily="18" charset="0"/>
              </a:rPr>
              <a:t>第二次从剩余的球中再取一球</a:t>
            </a:r>
            <a:r>
              <a:rPr lang="en-US" altLang="zh-CN" sz="3600" b="1">
                <a:latin typeface="Times New Roman" panose="02020603050405020304" pitchFamily="18" charset="0"/>
              </a:rPr>
              <a:t>. </a:t>
            </a:r>
            <a:r>
              <a:rPr lang="zh-CN" altLang="en-US" sz="3600" b="1">
                <a:latin typeface="Times New Roman" panose="02020603050405020304" pitchFamily="18" charset="0"/>
              </a:rPr>
              <a:t>这种取球方式叫做</a:t>
            </a:r>
            <a:r>
              <a:rPr lang="zh-CN" altLang="en-US" sz="3600" b="1" u="sng">
                <a:solidFill>
                  <a:srgbClr val="D51607"/>
                </a:solidFill>
                <a:latin typeface="Times New Roman" panose="02020603050405020304" pitchFamily="18" charset="0"/>
              </a:rPr>
              <a:t>不放回抽样</a:t>
            </a:r>
            <a:r>
              <a:rPr lang="en-US" altLang="zh-CN" sz="3600" b="1">
                <a:latin typeface="Times New Roman" panose="02020603050405020304" pitchFamily="18" charset="0"/>
              </a:rPr>
              <a:t>,</a:t>
            </a:r>
            <a:r>
              <a:rPr lang="en-US" altLang="zh-CN" sz="3600" b="1">
                <a:latin typeface="Arial" panose="020B0604020202020204" pitchFamily="34" charset="0"/>
              </a:rPr>
              <a:t> </a:t>
            </a:r>
            <a:endParaRPr lang="en-US" altLang="zh-CN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1026">
            <a:extLst>
              <a:ext uri="{FF2B5EF4-FFF2-40B4-BE49-F238E27FC236}">
                <a16:creationId xmlns:a16="http://schemas.microsoft.com/office/drawing/2014/main" id="{D09E33DC-6069-6A45-8478-274DF73B640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11188" y="188913"/>
            <a:ext cx="7713662" cy="8191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000" b="0">
                <a:latin typeface="楷体_GB2312" pitchFamily="49" charset="-122"/>
              </a:rPr>
              <a:t>（二）</a:t>
            </a:r>
            <a:r>
              <a:rPr lang="zh-CN" altLang="en-US" sz="3000">
                <a:latin typeface="宋体" pitchFamily="2" charset="-122"/>
              </a:rPr>
              <a:t>随机事件</a:t>
            </a:r>
          </a:p>
        </p:txBody>
      </p:sp>
      <p:sp>
        <p:nvSpPr>
          <p:cNvPr id="644100" name="Rectangle 1028">
            <a:extLst>
              <a:ext uri="{FF2B5EF4-FFF2-40B4-BE49-F238E27FC236}">
                <a16:creationId xmlns:a16="http://schemas.microsoft.com/office/drawing/2014/main" id="{7554EEDF-B267-BF34-221A-F78916655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23950"/>
            <a:ext cx="8540750" cy="5400675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defRPr/>
            </a:pPr>
            <a:r>
              <a:rPr lang="zh-CN" altLang="en-US" sz="3400" dirty="0"/>
              <a:t>关心试验的结果是否具备某一观察特征</a:t>
            </a:r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3400" dirty="0"/>
              <a:t>   </a:t>
            </a:r>
            <a:r>
              <a:rPr kumimoji="1" lang="en-US" altLang="zh-CN" sz="2800" i="1" dirty="0">
                <a:latin typeface="Times New Roman" pitchFamily="18" charset="0"/>
              </a:rPr>
              <a:t>E</a:t>
            </a:r>
            <a:r>
              <a:rPr kumimoji="1" lang="en-US" altLang="zh-CN" sz="3400" baseline="-26000" dirty="0"/>
              <a:t>4</a:t>
            </a:r>
            <a:r>
              <a:rPr kumimoji="1" lang="en-US" altLang="zh-CN" sz="3400" dirty="0"/>
              <a:t>: </a:t>
            </a:r>
            <a:r>
              <a:rPr kumimoji="1" lang="zh-CN" altLang="zh-CN" sz="3400" dirty="0"/>
              <a:t>掷一颗骰子，</a:t>
            </a:r>
            <a:r>
              <a:rPr kumimoji="1" lang="zh-CN" altLang="en-US" sz="3400" dirty="0"/>
              <a:t>观察</a:t>
            </a:r>
            <a:r>
              <a:rPr kumimoji="1" lang="zh-CN" altLang="zh-CN" sz="3400" dirty="0"/>
              <a:t>可能出现的点数；</a:t>
            </a:r>
            <a:endParaRPr kumimoji="1" lang="zh-CN" altLang="en-US" sz="3400" dirty="0"/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FF00"/>
                </a:solidFill>
              </a:rPr>
              <a:t>   </a:t>
            </a:r>
            <a:r>
              <a:rPr kumimoji="1" lang="en-US" altLang="zh-CN" sz="2800" i="1" dirty="0">
                <a:latin typeface="Times New Roman" pitchFamily="18" charset="0"/>
              </a:rPr>
              <a:t>S</a:t>
            </a:r>
            <a:r>
              <a:rPr lang="en-US" altLang="zh-CN" sz="3400" baseline="-25000" dirty="0">
                <a:solidFill>
                  <a:srgbClr val="FFFF00"/>
                </a:solidFill>
              </a:rPr>
              <a:t>4</a:t>
            </a:r>
            <a:r>
              <a:rPr lang="en-US" altLang="zh-CN" sz="3400" dirty="0">
                <a:solidFill>
                  <a:srgbClr val="FFFF00"/>
                </a:solidFill>
              </a:rPr>
              <a:t>:  {1,2,3,4,5,6</a:t>
            </a:r>
            <a:r>
              <a:rPr lang="en-US" altLang="zh-CN" sz="3400" baseline="-25000" dirty="0">
                <a:solidFill>
                  <a:srgbClr val="FFFF00"/>
                </a:solidFill>
              </a:rPr>
              <a:t> </a:t>
            </a:r>
            <a:r>
              <a:rPr lang="en-US" altLang="zh-CN" sz="3400" dirty="0">
                <a:solidFill>
                  <a:srgbClr val="FFFF00"/>
                </a:solidFill>
              </a:rPr>
              <a:t>}</a:t>
            </a:r>
            <a:endParaRPr kumimoji="1" lang="en-US" altLang="zh-CN" sz="3400" dirty="0"/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3400" dirty="0"/>
              <a:t>   </a:t>
            </a:r>
            <a:r>
              <a:rPr kumimoji="1" lang="zh-CN" altLang="en-US" sz="3400" dirty="0"/>
              <a:t>关心是否</a:t>
            </a:r>
            <a:r>
              <a:rPr kumimoji="1" lang="zh-CN" altLang="en-US" sz="3400" u="sng" dirty="0"/>
              <a:t>出现奇数点</a:t>
            </a:r>
            <a:r>
              <a:rPr kumimoji="1" lang="zh-CN" altLang="en-US" sz="3400" dirty="0"/>
              <a:t>          </a:t>
            </a:r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3400" dirty="0"/>
              <a:t>   关心点数是否</a:t>
            </a:r>
            <a:r>
              <a:rPr kumimoji="1" lang="zh-CN" altLang="en-US" sz="3400" u="sng" dirty="0"/>
              <a:t>小于</a:t>
            </a:r>
            <a:r>
              <a:rPr kumimoji="1" lang="en-US" altLang="zh-CN" sz="3400" u="sng" dirty="0"/>
              <a:t>6      </a:t>
            </a:r>
            <a:endParaRPr kumimoji="1" lang="en-US" altLang="zh-CN" sz="3400" dirty="0"/>
          </a:p>
          <a:p>
            <a:pPr eaLnBrk="1" hangingPunct="1">
              <a:spcBef>
                <a:spcPct val="40000"/>
              </a:spcBef>
              <a:defRPr/>
            </a:pPr>
            <a:r>
              <a:rPr lang="zh-CN" altLang="en-US" sz="3400" dirty="0"/>
              <a:t>称试验</a:t>
            </a:r>
            <a:r>
              <a:rPr lang="en-US" altLang="zh-CN" sz="3400" i="1" dirty="0"/>
              <a:t>E</a:t>
            </a:r>
            <a:r>
              <a:rPr lang="zh-CN" altLang="en-US" sz="3400" dirty="0"/>
              <a:t>的样本空间</a:t>
            </a:r>
            <a:r>
              <a:rPr lang="en-US" altLang="zh-CN" sz="3400" i="1" dirty="0"/>
              <a:t>S</a:t>
            </a:r>
            <a:r>
              <a:rPr lang="zh-CN" altLang="en-US" sz="3400" dirty="0"/>
              <a:t>的子集为</a:t>
            </a:r>
            <a:r>
              <a:rPr lang="en-US" altLang="zh-CN" sz="3400" i="1" dirty="0"/>
              <a:t>E</a:t>
            </a:r>
            <a:r>
              <a:rPr lang="zh-CN" altLang="en-US" sz="3400" dirty="0"/>
              <a:t>的</a:t>
            </a:r>
            <a:r>
              <a:rPr lang="zh-CN" altLang="en-US" sz="3400" b="0" dirty="0">
                <a:solidFill>
                  <a:srgbClr val="FFFF00"/>
                </a:solidFill>
                <a:ea typeface="楷体_GB2312" pitchFamily="49" charset="-122"/>
              </a:rPr>
              <a:t>随机事件</a:t>
            </a:r>
            <a:r>
              <a:rPr lang="zh-CN" altLang="en-US" sz="3400" dirty="0"/>
              <a:t>（</a:t>
            </a:r>
            <a:r>
              <a:rPr lang="en-US" altLang="zh-CN" sz="3400" dirty="0"/>
              <a:t>random event</a:t>
            </a:r>
            <a:r>
              <a:rPr lang="zh-CN" altLang="en-US" sz="3400" dirty="0"/>
              <a:t>）</a:t>
            </a:r>
            <a:r>
              <a:rPr lang="en-US" altLang="zh-CN" sz="3400" dirty="0"/>
              <a:t>, </a:t>
            </a:r>
            <a:r>
              <a:rPr lang="zh-CN" altLang="en-US" sz="3400" dirty="0"/>
              <a:t>简称事件</a:t>
            </a:r>
            <a:r>
              <a:rPr lang="en-US" altLang="zh-CN" sz="3400" dirty="0"/>
              <a:t>.</a:t>
            </a:r>
          </a:p>
        </p:txBody>
      </p:sp>
      <p:sp>
        <p:nvSpPr>
          <p:cNvPr id="644101" name="Rectangle 1029">
            <a:extLst>
              <a:ext uri="{FF2B5EF4-FFF2-40B4-BE49-F238E27FC236}">
                <a16:creationId xmlns:a16="http://schemas.microsoft.com/office/drawing/2014/main" id="{BA178DB3-AE42-5D44-7BA1-6B8CCEA7C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3429000"/>
            <a:ext cx="1454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None/>
            </a:pPr>
            <a:r>
              <a:rPr kumimoji="1" lang="en-US" altLang="zh-CN">
                <a:latin typeface="Arial" panose="020B0604020202020204" pitchFamily="34" charset="0"/>
              </a:rPr>
              <a:t> </a:t>
            </a:r>
            <a:r>
              <a:rPr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{</a:t>
            </a:r>
            <a:r>
              <a:rPr kumimoji="1"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1,3,5 </a:t>
            </a:r>
            <a:r>
              <a:rPr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644102" name="Rectangle 1030">
            <a:extLst>
              <a:ext uri="{FF2B5EF4-FFF2-40B4-BE49-F238E27FC236}">
                <a16:creationId xmlns:a16="http://schemas.microsoft.com/office/drawing/2014/main" id="{4FC7EF99-79BC-2FE9-CB32-91D8F1A92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076700"/>
            <a:ext cx="19192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None/>
            </a:pPr>
            <a:r>
              <a:rPr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{1,2,3,4,</a:t>
            </a:r>
            <a:r>
              <a:rPr kumimoji="1"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000">
                <a:solidFill>
                  <a:srgbClr val="FFFF00"/>
                </a:solidFill>
                <a:latin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  <p:transition advTm="10000">
    <p:zoom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4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4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4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0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68F7F244-A412-2BD3-73B3-7E285BCF12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5938"/>
            <a:ext cx="9144000" cy="968375"/>
          </a:xfrm>
        </p:spPr>
        <p:txBody>
          <a:bodyPr anchor="t"/>
          <a:lstStyle/>
          <a:p>
            <a:pPr algn="l" eaLnBrk="1" hangingPunct="1"/>
            <a:r>
              <a:rPr lang="zh-CN" altLang="en-US" sz="3600" b="1"/>
              <a:t>例</a:t>
            </a:r>
            <a:r>
              <a:rPr lang="en-US" altLang="zh-CN" sz="3600" b="1"/>
              <a:t>2 </a:t>
            </a:r>
            <a:r>
              <a:rPr lang="zh-CN" altLang="en-US" sz="3600" b="1">
                <a:solidFill>
                  <a:schemeClr val="tx1"/>
                </a:solidFill>
              </a:rPr>
              <a:t>一口袋装有</a:t>
            </a:r>
            <a:r>
              <a:rPr lang="en-US" altLang="zh-CN" sz="3600" b="1">
                <a:solidFill>
                  <a:schemeClr val="tx1"/>
                </a:solidFill>
              </a:rPr>
              <a:t>6</a:t>
            </a:r>
            <a:r>
              <a:rPr lang="zh-CN" altLang="en-US" sz="3600" b="1">
                <a:solidFill>
                  <a:schemeClr val="tx1"/>
                </a:solidFill>
              </a:rPr>
              <a:t>只球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其中</a:t>
            </a:r>
            <a:r>
              <a:rPr lang="en-US" altLang="zh-CN" sz="3600" b="1">
                <a:solidFill>
                  <a:schemeClr val="tx1"/>
                </a:solidFill>
              </a:rPr>
              <a:t>4</a:t>
            </a:r>
            <a:r>
              <a:rPr lang="zh-CN" altLang="en-US" sz="3600" b="1">
                <a:solidFill>
                  <a:schemeClr val="tx1"/>
                </a:solidFill>
              </a:rPr>
              <a:t>只白球</a:t>
            </a:r>
            <a:r>
              <a:rPr lang="en-US" altLang="zh-CN" sz="3600" b="1">
                <a:solidFill>
                  <a:schemeClr val="tx1"/>
                </a:solidFill>
              </a:rPr>
              <a:t>, 2</a:t>
            </a:r>
            <a:r>
              <a:rPr lang="zh-CN" altLang="en-US" sz="3600" b="1">
                <a:solidFill>
                  <a:schemeClr val="tx1"/>
                </a:solidFill>
              </a:rPr>
              <a:t>只红球</a:t>
            </a:r>
            <a:r>
              <a:rPr lang="en-US" altLang="zh-CN" sz="3600" b="1">
                <a:solidFill>
                  <a:schemeClr val="tx1"/>
                </a:solidFill>
              </a:rPr>
              <a:t>. </a:t>
            </a:r>
            <a:r>
              <a:rPr lang="zh-CN" altLang="en-US" sz="3600" b="1">
                <a:solidFill>
                  <a:schemeClr val="tx1"/>
                </a:solidFill>
              </a:rPr>
              <a:t>从袋中取球两次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每次随机地取一只</a:t>
            </a:r>
            <a:r>
              <a:rPr lang="en-US" altLang="zh-CN" sz="3600" b="1">
                <a:solidFill>
                  <a:schemeClr val="tx1"/>
                </a:solidFill>
              </a:rPr>
              <a:t>.   </a:t>
            </a:r>
            <a:endParaRPr lang="en-US" altLang="zh-CN" sz="3600" b="1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06A3C646-AAC5-7FAF-E4C2-D7921CD4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700213"/>
            <a:ext cx="90709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Arial" panose="020B0604020202020204" pitchFamily="34" charset="0"/>
              </a:rPr>
              <a:t>在放回抽样的方式下求</a:t>
            </a:r>
            <a:br>
              <a:rPr lang="zh-CN" altLang="en-US" sz="3600" b="1">
                <a:latin typeface="Arial" panose="020B0604020202020204" pitchFamily="34" charset="0"/>
              </a:rPr>
            </a:br>
            <a:r>
              <a:rPr lang="en-US" altLang="zh-CN" sz="3600" b="1">
                <a:latin typeface="Arial" panose="020B0604020202020204" pitchFamily="34" charset="0"/>
              </a:rPr>
              <a:t>(1)</a:t>
            </a:r>
            <a:r>
              <a:rPr lang="zh-CN" altLang="en-US" sz="3600" b="1">
                <a:latin typeface="Arial" panose="020B0604020202020204" pitchFamily="34" charset="0"/>
              </a:rPr>
              <a:t>取到的两只球都是白球的概率</a:t>
            </a:r>
            <a:r>
              <a:rPr lang="en-US" altLang="zh-CN" sz="3600" b="1">
                <a:latin typeface="Arial" panose="020B0604020202020204" pitchFamily="34" charset="0"/>
              </a:rPr>
              <a:t>;</a:t>
            </a:r>
            <a:br>
              <a:rPr lang="en-US" altLang="zh-CN" sz="3600" b="1">
                <a:latin typeface="Arial" panose="020B0604020202020204" pitchFamily="34" charset="0"/>
              </a:rPr>
            </a:br>
            <a:r>
              <a:rPr lang="en-US" altLang="zh-CN" sz="3600" b="1">
                <a:latin typeface="Arial" panose="020B0604020202020204" pitchFamily="34" charset="0"/>
              </a:rPr>
              <a:t>(2)</a:t>
            </a:r>
            <a:r>
              <a:rPr lang="zh-CN" altLang="en-US" sz="3600" b="1">
                <a:latin typeface="Arial" panose="020B0604020202020204" pitchFamily="34" charset="0"/>
              </a:rPr>
              <a:t>取到的两只球颜色相同的概率</a:t>
            </a:r>
            <a:r>
              <a:rPr lang="en-US" altLang="zh-CN" sz="3600" b="1">
                <a:latin typeface="Arial" panose="020B0604020202020204" pitchFamily="34" charset="0"/>
              </a:rPr>
              <a:t>;</a:t>
            </a:r>
            <a:br>
              <a:rPr lang="en-US" altLang="zh-CN" sz="3600" b="1">
                <a:latin typeface="Arial" panose="020B0604020202020204" pitchFamily="34" charset="0"/>
              </a:rPr>
            </a:br>
            <a:r>
              <a:rPr lang="en-US" altLang="zh-CN" sz="3600" b="1">
                <a:latin typeface="Arial" panose="020B0604020202020204" pitchFamily="34" charset="0"/>
              </a:rPr>
              <a:t>(3)</a:t>
            </a:r>
            <a:r>
              <a:rPr lang="zh-CN" altLang="en-US" sz="3600" b="1">
                <a:latin typeface="Arial" panose="020B0604020202020204" pitchFamily="34" charset="0"/>
              </a:rPr>
              <a:t>取到的两只球中至少有一只是白球的概率</a:t>
            </a:r>
            <a:r>
              <a:rPr lang="en-US" altLang="zh-CN" sz="3600" b="1">
                <a:latin typeface="Arial" panose="020B0604020202020204" pitchFamily="34" charset="0"/>
              </a:rPr>
              <a:t>.</a:t>
            </a:r>
            <a:endParaRPr lang="en-US" altLang="zh-CN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02148" name="Rectangle 2">
            <a:extLst>
              <a:ext uri="{FF2B5EF4-FFF2-40B4-BE49-F238E27FC236}">
                <a16:creationId xmlns:a16="http://schemas.microsoft.com/office/drawing/2014/main" id="{9772F9F1-23F7-7696-D6AE-617416A2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4292600"/>
            <a:ext cx="907097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latin typeface="Times New Roman" panose="02020603050405020304" pitchFamily="18" charset="0"/>
              </a:rPr>
              <a:t>解：</a:t>
            </a:r>
            <a:br>
              <a:rPr lang="zh-CN" altLang="en-US" sz="3600" b="1">
                <a:latin typeface="Times New Roman" panose="02020603050405020304" pitchFamily="18" charset="0"/>
              </a:rPr>
            </a:br>
            <a:r>
              <a:rPr lang="zh-CN" altLang="en-US" sz="3200" b="1">
                <a:latin typeface="Times New Roman" panose="02020603050405020304" pitchFamily="18" charset="0"/>
              </a:rPr>
              <a:t>以</a:t>
            </a:r>
            <a:r>
              <a:rPr lang="en-US" altLang="zh-CN" sz="3200" b="1" i="1">
                <a:latin typeface="Times New Roman" panose="02020603050405020304" pitchFamily="18" charset="0"/>
              </a:rPr>
              <a:t>A</a:t>
            </a:r>
            <a:r>
              <a:rPr lang="zh-CN" altLang="en-US" sz="3200" b="1">
                <a:latin typeface="Times New Roman" panose="02020603050405020304" pitchFamily="18" charset="0"/>
              </a:rPr>
              <a:t>表示事件“取到的两只球都是白球”</a:t>
            </a:r>
            <a:br>
              <a:rPr lang="zh-CN" altLang="en-US" sz="3200" b="1">
                <a:latin typeface="Times New Roman" panose="02020603050405020304" pitchFamily="18" charset="0"/>
              </a:rPr>
            </a:br>
            <a:r>
              <a:rPr lang="zh-CN" altLang="en-US" sz="3200" b="1">
                <a:latin typeface="Times New Roman" panose="02020603050405020304" pitchFamily="18" charset="0"/>
              </a:rPr>
              <a:t>    </a:t>
            </a:r>
            <a:r>
              <a:rPr lang="en-US" altLang="zh-CN" sz="3200" b="1" i="1">
                <a:latin typeface="Times New Roman" panose="02020603050405020304" pitchFamily="18" charset="0"/>
              </a:rPr>
              <a:t>B</a:t>
            </a:r>
            <a:r>
              <a:rPr lang="zh-CN" altLang="en-US" sz="3200" b="1">
                <a:latin typeface="Times New Roman" panose="02020603050405020304" pitchFamily="18" charset="0"/>
              </a:rPr>
              <a:t>表示事件“取到的两只球都为红球”</a:t>
            </a:r>
            <a:r>
              <a:rPr lang="en-US" altLang="zh-CN" sz="3200" b="1">
                <a:latin typeface="Times New Roman" panose="02020603050405020304" pitchFamily="18" charset="0"/>
              </a:rPr>
              <a:t>;</a:t>
            </a:r>
            <a:br>
              <a:rPr lang="en-US" altLang="zh-CN" sz="3200" b="1">
                <a:latin typeface="Times New Roman" panose="02020603050405020304" pitchFamily="18" charset="0"/>
              </a:rPr>
            </a:br>
            <a:r>
              <a:rPr lang="en-US" altLang="zh-CN" sz="3200" b="1">
                <a:latin typeface="Times New Roman" panose="02020603050405020304" pitchFamily="18" charset="0"/>
              </a:rPr>
              <a:t>   </a:t>
            </a:r>
            <a:r>
              <a:rPr lang="en-US" altLang="zh-CN" sz="3200" b="1" i="1">
                <a:latin typeface="Times New Roman" panose="02020603050405020304" pitchFamily="18" charset="0"/>
              </a:rPr>
              <a:t>C</a:t>
            </a:r>
            <a:r>
              <a:rPr lang="zh-CN" altLang="en-US" sz="3200" b="1">
                <a:latin typeface="Times New Roman" panose="02020603050405020304" pitchFamily="18" charset="0"/>
              </a:rPr>
              <a:t>表示事件“取到的两只球中至少有一只是白球”</a:t>
            </a:r>
            <a:endParaRPr lang="zh-CN" altLang="en-US" sz="32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14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>
            <a:extLst>
              <a:ext uri="{FF2B5EF4-FFF2-40B4-BE49-F238E27FC236}">
                <a16:creationId xmlns:a16="http://schemas.microsoft.com/office/drawing/2014/main" id="{7FC6DC79-CF52-8AD7-56AD-FDE18D82F51C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73785B2-7A40-4DE1-9A55-D845D557AE72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61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C270C50-BE6A-1E10-616D-44EAF521DF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81025"/>
            <a:ext cx="9144000" cy="2487613"/>
          </a:xfrm>
        </p:spPr>
        <p:txBody>
          <a:bodyPr anchor="t"/>
          <a:lstStyle/>
          <a:p>
            <a:pPr algn="l" eaLnBrk="1" hangingPunct="1"/>
            <a:r>
              <a:rPr lang="zh-CN" altLang="en-US" sz="3600" b="1"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latin typeface="Times New Roman" panose="02020603050405020304" pitchFamily="18" charset="0"/>
              </a:rPr>
              <a:t>5 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袋中有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只红球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个人依次在袋中取一只球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(1)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作放回抽样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; (2)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作不放回抽样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求第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=1,2,...,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个人取到白球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记为事件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的概率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  <p:graphicFrame>
        <p:nvGraphicFramePr>
          <p:cNvPr id="903172" name="Object 0">
            <a:extLst>
              <a:ext uri="{FF2B5EF4-FFF2-40B4-BE49-F238E27FC236}">
                <a16:creationId xmlns:a16="http://schemas.microsoft.com/office/drawing/2014/main" id="{CD53B4A0-CA73-F328-4E03-071F71745CA6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2308225" y="4005263"/>
          <a:ext cx="2765425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1491" imgH="333368" progId="Equation.DSMT4">
                  <p:embed/>
                </p:oleObj>
              </mc:Choice>
              <mc:Fallback>
                <p:oleObj name="Equation" r:id="rId2" imgW="771491" imgH="333368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4005263"/>
                        <a:ext cx="2765425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3" name="Rectangle 2">
            <a:extLst>
              <a:ext uri="{FF2B5EF4-FFF2-40B4-BE49-F238E27FC236}">
                <a16:creationId xmlns:a16="http://schemas.microsoft.com/office/drawing/2014/main" id="{3EE8EEDA-2FC4-B73D-ADA2-11172FC9B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141663"/>
            <a:ext cx="9144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解</a:t>
            </a:r>
            <a:r>
              <a:rPr lang="zh-CN" altLang="en-US" sz="4400" b="1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3800" b="1">
                <a:latin typeface="Arial" panose="020B0604020202020204" pitchFamily="34" charset="0"/>
                <a:sym typeface="Symbol" panose="05050102010706020507" pitchFamily="18" charset="2"/>
              </a:rPr>
              <a:t>(1) </a:t>
            </a:r>
            <a:r>
              <a:rPr lang="zh-CN" altLang="en-US" sz="3800" b="1">
                <a:latin typeface="Arial" panose="020B0604020202020204" pitchFamily="34" charset="0"/>
                <a:sym typeface="Symbol" panose="05050102010706020507" pitchFamily="18" charset="2"/>
              </a:rPr>
              <a:t>放回抽样的情况</a:t>
            </a:r>
            <a:r>
              <a:rPr lang="en-US" altLang="zh-CN" sz="3800" b="1">
                <a:latin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zh-CN" altLang="en-US" sz="3800" b="1">
                <a:latin typeface="Arial" panose="020B0604020202020204" pitchFamily="34" charset="0"/>
                <a:sym typeface="Symbol" panose="05050102010706020507" pitchFamily="18" charset="2"/>
              </a:rPr>
              <a:t>显然有</a:t>
            </a:r>
            <a:endParaRPr lang="zh-CN" altLang="en-US" sz="38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0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>
            <a:extLst>
              <a:ext uri="{FF2B5EF4-FFF2-40B4-BE49-F238E27FC236}">
                <a16:creationId xmlns:a16="http://schemas.microsoft.com/office/drawing/2014/main" id="{406428EF-BAFF-64E6-1B4D-C3BD8039F464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68572AF-EFC0-43A7-8541-D40512E05FB9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62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9670920C-2CE2-79A9-9D77-0D9105AF4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81025"/>
            <a:ext cx="9144000" cy="2487613"/>
          </a:xfrm>
        </p:spPr>
        <p:txBody>
          <a:bodyPr anchor="t"/>
          <a:lstStyle/>
          <a:p>
            <a:pPr algn="l" eaLnBrk="1" hangingPunct="1"/>
            <a:r>
              <a:rPr lang="zh-CN" altLang="en-US" sz="3600" b="1"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latin typeface="Times New Roman" panose="02020603050405020304" pitchFamily="18" charset="0"/>
              </a:rPr>
              <a:t>5 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袋中有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只红球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个人依次在袋中取一只球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(1)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作放回抽样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; (2)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作不放回抽样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求第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=1,2,...,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个人取到白球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记为事件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的概率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  <p:sp>
        <p:nvSpPr>
          <p:cNvPr id="903173" name="Rectangle 2">
            <a:extLst>
              <a:ext uri="{FF2B5EF4-FFF2-40B4-BE49-F238E27FC236}">
                <a16:creationId xmlns:a16="http://schemas.microsoft.com/office/drawing/2014/main" id="{C540DC23-7D7C-2657-69FE-9AFA898B1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141663"/>
            <a:ext cx="9144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解</a:t>
            </a:r>
            <a:r>
              <a:rPr lang="zh-CN" altLang="en-US" sz="4400" b="1">
                <a:solidFill>
                  <a:srgbClr val="007A77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3800" b="1">
                <a:solidFill>
                  <a:srgbClr val="007A77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(2) </a:t>
            </a:r>
            <a:r>
              <a:rPr lang="zh-CN" altLang="en-US" sz="3800" b="1">
                <a:solidFill>
                  <a:srgbClr val="007A77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不放回抽样的情况</a:t>
            </a:r>
            <a:r>
              <a:rPr lang="en-US" altLang="zh-CN" sz="3800" b="1">
                <a:solidFill>
                  <a:srgbClr val="007A77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, </a:t>
            </a:r>
            <a:endParaRPr lang="zh-CN" altLang="en-US" sz="3800" b="1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3">
            <a:extLst>
              <a:ext uri="{FF2B5EF4-FFF2-40B4-BE49-F238E27FC236}">
                <a16:creationId xmlns:a16="http://schemas.microsoft.com/office/drawing/2014/main" id="{21DE3466-8374-1281-8F03-B6F5B1A0D26E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35DE22F-523B-47F1-8E48-19DB5E878CCF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63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0FF1A31-EC91-0F89-C92B-F270F74D9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79438"/>
            <a:ext cx="9144000" cy="3929062"/>
          </a:xfrm>
        </p:spPr>
        <p:txBody>
          <a:bodyPr anchor="t"/>
          <a:lstStyle/>
          <a:p>
            <a:pPr algn="l" eaLnBrk="1" hangingPunct="1"/>
            <a:r>
              <a:rPr lang="zh-CN" altLang="en-US" sz="3800" b="1">
                <a:latin typeface="Times New Roman" panose="02020603050405020304" pitchFamily="18" charset="0"/>
              </a:rPr>
              <a:t>例</a:t>
            </a:r>
            <a:r>
              <a:rPr lang="en-US" altLang="zh-CN" sz="3800" b="1">
                <a:latin typeface="Times New Roman" panose="02020603050405020304" pitchFamily="18" charset="0"/>
              </a:rPr>
              <a:t>3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将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只球随机地放入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个盒子中去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试求每个盒子至多有一只球的概率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设盒子的容量不限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b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endParaRPr lang="en-US" altLang="zh-CN" sz="3800" b="1">
              <a:latin typeface="Times New Roman" panose="02020603050405020304" pitchFamily="18" charset="0"/>
            </a:endParaRPr>
          </a:p>
        </p:txBody>
      </p:sp>
      <p:graphicFrame>
        <p:nvGraphicFramePr>
          <p:cNvPr id="904196" name="Object 0">
            <a:extLst>
              <a:ext uri="{FF2B5EF4-FFF2-40B4-BE49-F238E27FC236}">
                <a16:creationId xmlns:a16="http://schemas.microsoft.com/office/drawing/2014/main" id="{E4E0E9D9-1359-799F-8E11-1004235776F5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1187450" y="3324225"/>
          <a:ext cx="6408738" cy="244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6385" imgH="752575" progId="Equation.DSMT4">
                  <p:embed/>
                </p:oleObj>
              </mc:Choice>
              <mc:Fallback>
                <p:oleObj name="Equation" r:id="rId2" imgW="2076385" imgH="752575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324225"/>
                        <a:ext cx="6408738" cy="244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197" name="Rectangle 2">
            <a:extLst>
              <a:ext uri="{FF2B5EF4-FFF2-40B4-BE49-F238E27FC236}">
                <a16:creationId xmlns:a16="http://schemas.microsoft.com/office/drawing/2014/main" id="{711A12DC-32DA-2705-8590-ECBFAAC94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379663"/>
            <a:ext cx="9144000" cy="39290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zh-CN" altLang="en-US" sz="3800" b="1">
                <a:latin typeface="Arial" charset="0"/>
                <a:sym typeface="Symbol" pitchFamily="18" charset="2"/>
              </a:rPr>
              <a:t>解    记</a:t>
            </a:r>
            <a:r>
              <a:rPr kumimoji="1"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sym typeface="Symbol" pitchFamily="18" charset="2"/>
              </a:rPr>
              <a:t>A</a:t>
            </a:r>
            <a:r>
              <a:rPr lang="zh-CN" altLang="en-US" sz="3800" b="1">
                <a:latin typeface="Arial" charset="0"/>
                <a:sym typeface="Symbol" pitchFamily="18" charset="2"/>
              </a:rPr>
              <a:t>为事件“每个盒子至多有一只球”</a:t>
            </a:r>
            <a:r>
              <a:rPr lang="zh-CN" altLang="en-US" sz="3800">
                <a:latin typeface="Arial" charset="0"/>
                <a:sym typeface="Symbol" pitchFamily="18" charset="2"/>
              </a:rPr>
              <a:t> </a:t>
            </a:r>
            <a:br>
              <a:rPr lang="zh-CN" altLang="en-US" sz="3800">
                <a:latin typeface="Arial" charset="0"/>
                <a:sym typeface="Symbol" pitchFamily="18" charset="2"/>
              </a:rPr>
            </a:br>
            <a:endParaRPr lang="zh-CN" altLang="en-US" sz="3800">
              <a:latin typeface="Arial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5">
            <a:extLst>
              <a:ext uri="{FF2B5EF4-FFF2-40B4-BE49-F238E27FC236}">
                <a16:creationId xmlns:a16="http://schemas.microsoft.com/office/drawing/2014/main" id="{CEFE8193-ABB3-F67A-399D-25DB5716C90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9B58E5D-43A8-4791-9FB9-5E9A883854C0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64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B221F7E-1821-5360-064F-B7F02707B9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49275"/>
            <a:ext cx="9144000" cy="2306638"/>
          </a:xfrm>
        </p:spPr>
        <p:txBody>
          <a:bodyPr anchor="t"/>
          <a:lstStyle/>
          <a:p>
            <a:pPr algn="l" eaLnBrk="1" hangingPunct="1"/>
            <a:r>
              <a:rPr lang="en-US" altLang="zh-CN" sz="4000">
                <a:solidFill>
                  <a:schemeClr val="tx1"/>
                </a:solidFill>
              </a:rPr>
              <a:t>     </a:t>
            </a:r>
            <a:r>
              <a:rPr lang="zh-CN" altLang="en-US" sz="4000" b="1">
                <a:solidFill>
                  <a:schemeClr val="tx1"/>
                </a:solidFill>
              </a:rPr>
              <a:t>许多问题和本例有相同的数学模型</a:t>
            </a:r>
            <a:r>
              <a:rPr lang="en-US" altLang="zh-CN" sz="4000" b="1">
                <a:solidFill>
                  <a:schemeClr val="tx1"/>
                </a:solidFill>
              </a:rPr>
              <a:t>. </a:t>
            </a:r>
            <a:r>
              <a:rPr lang="zh-CN" altLang="en-US" sz="4000" b="1">
                <a:solidFill>
                  <a:schemeClr val="tx1"/>
                </a:solidFill>
              </a:rPr>
              <a:t>例如</a:t>
            </a:r>
            <a:r>
              <a:rPr lang="en-US" altLang="zh-CN" sz="4000" b="1">
                <a:solidFill>
                  <a:schemeClr val="tx1"/>
                </a:solidFill>
              </a:rPr>
              <a:t>, </a:t>
            </a:r>
            <a:r>
              <a:rPr lang="zh-CN" altLang="en-US" sz="4000" b="1">
                <a:solidFill>
                  <a:schemeClr val="tx1"/>
                </a:solidFill>
              </a:rPr>
              <a:t>将</a:t>
            </a:r>
            <a:r>
              <a:rPr lang="en-US" altLang="zh-CN" sz="4000" b="1" i="1">
                <a:solidFill>
                  <a:schemeClr val="tx1"/>
                </a:solidFill>
              </a:rPr>
              <a:t>n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个人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球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随机地放入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365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个日期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盒子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中</a:t>
            </a:r>
            <a:r>
              <a:rPr lang="en-US" altLang="zh-CN" sz="4000" b="1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sym typeface="Symbol" panose="05050102010706020507" pitchFamily="18" charset="2"/>
              </a:rPr>
              <a:t>他们的生日各不相同的概率为</a:t>
            </a:r>
            <a:endParaRPr lang="zh-CN" altLang="en-US" sz="4000" b="1">
              <a:solidFill>
                <a:schemeClr val="tx1"/>
              </a:solidFill>
            </a:endParaRPr>
          </a:p>
        </p:txBody>
      </p:sp>
      <p:graphicFrame>
        <p:nvGraphicFramePr>
          <p:cNvPr id="905220" name="Object 0">
            <a:extLst>
              <a:ext uri="{FF2B5EF4-FFF2-40B4-BE49-F238E27FC236}">
                <a16:creationId xmlns:a16="http://schemas.microsoft.com/office/drawing/2014/main" id="{4499D1C6-2AB9-D16A-ECEC-B2E33E888350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901825" y="2611438"/>
          <a:ext cx="611505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6885" imgH="333368" progId="Equation.DSMT4">
                  <p:embed/>
                </p:oleObj>
              </mc:Choice>
              <mc:Fallback>
                <p:oleObj name="Equation" r:id="rId2" imgW="1666885" imgH="333368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2611438"/>
                        <a:ext cx="6115050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21" name="Rectangle 5">
            <a:extLst>
              <a:ext uri="{FF2B5EF4-FFF2-40B4-BE49-F238E27FC236}">
                <a16:creationId xmlns:a16="http://schemas.microsoft.com/office/drawing/2014/main" id="{B893B6F4-B19B-4E27-5315-E3F42DA73AB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259263"/>
            <a:ext cx="8842375" cy="46513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zh-CN" altLang="en-US" sz="3600" b="1"/>
              <a:t>因而</a:t>
            </a:r>
            <a:r>
              <a:rPr lang="en-US" altLang="zh-CN" sz="3600" b="1"/>
              <a:t>, </a:t>
            </a:r>
            <a:r>
              <a:rPr lang="en-US" altLang="zh-CN" sz="3600" b="1" i="1"/>
              <a:t>n</a:t>
            </a:r>
            <a:r>
              <a:rPr lang="zh-CN" altLang="en-US" sz="3600" b="1"/>
              <a:t>个人中至少有两人生日相同的概率</a:t>
            </a:r>
          </a:p>
        </p:txBody>
      </p:sp>
      <p:graphicFrame>
        <p:nvGraphicFramePr>
          <p:cNvPr id="905222" name="Object 1">
            <a:extLst>
              <a:ext uri="{FF2B5EF4-FFF2-40B4-BE49-F238E27FC236}">
                <a16:creationId xmlns:a16="http://schemas.microsoft.com/office/drawing/2014/main" id="{A55B78F9-67E5-CF84-DF5D-3D4AB846234C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476375" y="4868863"/>
          <a:ext cx="66214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7745" imgH="333368" progId="Equation.DSMT4">
                  <p:embed/>
                </p:oleObj>
              </mc:Choice>
              <mc:Fallback>
                <p:oleObj name="Equation" r:id="rId4" imgW="1847745" imgH="33336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68863"/>
                        <a:ext cx="6621463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5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>
            <a:extLst>
              <a:ext uri="{FF2B5EF4-FFF2-40B4-BE49-F238E27FC236}">
                <a16:creationId xmlns:a16="http://schemas.microsoft.com/office/drawing/2014/main" id="{D0C12DB5-2127-56AF-AA73-671E28BDF7FD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7535AEB-51CC-48F5-AC96-55A4CC010B1A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65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1D9AD7C-C18E-9AA3-E063-261DC28EDE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经计算可得下述结果</a:t>
            </a:r>
            <a:r>
              <a:rPr lang="en-US" altLang="zh-CN" b="1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906244" name="Group 4">
            <a:extLst>
              <a:ext uri="{FF2B5EF4-FFF2-40B4-BE49-F238E27FC236}">
                <a16:creationId xmlns:a16="http://schemas.microsoft.com/office/drawing/2014/main" id="{C816FC37-E923-8F9E-F0D6-7ACB6A464AD6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301625" y="1981200"/>
          <a:ext cx="8540750" cy="3568700"/>
        </p:xfrm>
        <a:graphic>
          <a:graphicData uri="http://schemas.openxmlformats.org/drawingml/2006/table">
            <a:tbl>
              <a:tblPr/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0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23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0.411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0.507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0.706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0.891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64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0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0.970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0.997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0.9999997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4">
            <a:extLst>
              <a:ext uri="{FF2B5EF4-FFF2-40B4-BE49-F238E27FC236}">
                <a16:creationId xmlns:a16="http://schemas.microsoft.com/office/drawing/2014/main" id="{0A2BB6A7-7453-1ED8-CF15-0B0B3E95E07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4E0B204-0941-4BB2-B91B-DF2A352701BD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66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97114E20-61E0-E887-4726-16C7C82D93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600" b="1"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latin typeface="Times New Roman" panose="02020603050405020304" pitchFamily="18" charset="0"/>
              </a:rPr>
              <a:t>4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设有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件产品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其中有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件次品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今从中任取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问其中恰有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件次品的概率是多少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?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  <p:graphicFrame>
        <p:nvGraphicFramePr>
          <p:cNvPr id="907268" name="Object 0">
            <a:extLst>
              <a:ext uri="{FF2B5EF4-FFF2-40B4-BE49-F238E27FC236}">
                <a16:creationId xmlns:a16="http://schemas.microsoft.com/office/drawing/2014/main" id="{44FFA49A-99FF-9D39-59ED-9A2889DF19DB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090738" y="2417763"/>
          <a:ext cx="5360987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0" imgH="0" progId="Equation.3">
                  <p:embed/>
                </p:oleObj>
              </mc:Choice>
              <mc:Fallback>
                <p:oleObj name="公式" r:id="rId2" imgW="0" imgH="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2417763"/>
                        <a:ext cx="5360987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69" name="Rectangle 4">
            <a:extLst>
              <a:ext uri="{FF2B5EF4-FFF2-40B4-BE49-F238E27FC236}">
                <a16:creationId xmlns:a16="http://schemas.microsoft.com/office/drawing/2014/main" id="{5846DB6B-905A-3E55-FB45-C0201E8DBE2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1625" y="5503863"/>
            <a:ext cx="8540750" cy="102076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3600" b="1"/>
              <a:t>(4.2)</a:t>
            </a:r>
            <a:r>
              <a:rPr lang="zh-CN" altLang="en-US" sz="3600" b="1"/>
              <a:t>式即所谓超几何分布的概率公式</a:t>
            </a:r>
            <a:r>
              <a:rPr lang="en-US" altLang="zh-CN" sz="3600" b="1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07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378CA299-1BA1-076B-7A8A-BB488D86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16370" r="21724" b="73450"/>
          <a:stretch>
            <a:fillRect/>
          </a:stretch>
        </p:blipFill>
        <p:spPr bwMode="auto">
          <a:xfrm>
            <a:off x="107950" y="620713"/>
            <a:ext cx="886618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0C66B769-8FA8-C716-29E2-CB927B94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16370" r="21724" b="11557"/>
          <a:stretch>
            <a:fillRect/>
          </a:stretch>
        </p:blipFill>
        <p:spPr bwMode="auto">
          <a:xfrm>
            <a:off x="107950" y="620713"/>
            <a:ext cx="8866188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4">
            <a:extLst>
              <a:ext uri="{FF2B5EF4-FFF2-40B4-BE49-F238E27FC236}">
                <a16:creationId xmlns:a16="http://schemas.microsoft.com/office/drawing/2014/main" id="{1D3BD6BA-C906-39B9-8958-18FA934CE551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292CADB-09B1-4A29-B542-07FD8C283474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69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614CF3CC-847E-E77A-1BCA-7C1691F7F5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609600"/>
            <a:ext cx="8518525" cy="2747963"/>
          </a:xfrm>
        </p:spPr>
        <p:txBody>
          <a:bodyPr anchor="t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600" b="1"/>
              <a:t>例</a:t>
            </a:r>
            <a:r>
              <a:rPr lang="en-US" altLang="zh-CN" sz="3600" b="1"/>
              <a:t>8</a:t>
            </a:r>
            <a:r>
              <a:rPr lang="en-US" altLang="zh-CN" sz="3600" b="1">
                <a:solidFill>
                  <a:schemeClr val="tx1"/>
                </a:solidFill>
              </a:rPr>
              <a:t>    </a:t>
            </a:r>
            <a:r>
              <a:rPr lang="zh-CN" altLang="en-US" sz="3600" b="1">
                <a:solidFill>
                  <a:schemeClr val="tx1"/>
                </a:solidFill>
              </a:rPr>
              <a:t>某接待站在某一周曾接待过</a:t>
            </a:r>
            <a:r>
              <a:rPr lang="en-US" altLang="zh-CN" sz="3600" b="1">
                <a:solidFill>
                  <a:schemeClr val="tx1"/>
                </a:solidFill>
              </a:rPr>
              <a:t>12</a:t>
            </a:r>
            <a:r>
              <a:rPr lang="zh-CN" altLang="en-US" sz="3600" b="1">
                <a:solidFill>
                  <a:schemeClr val="tx1"/>
                </a:solidFill>
              </a:rPr>
              <a:t>次来访，已知所有这</a:t>
            </a:r>
            <a:r>
              <a:rPr lang="en-US" altLang="zh-CN" sz="3600" b="1">
                <a:solidFill>
                  <a:schemeClr val="tx1"/>
                </a:solidFill>
              </a:rPr>
              <a:t>12</a:t>
            </a:r>
            <a:r>
              <a:rPr lang="zh-CN" altLang="en-US" sz="3600" b="1">
                <a:solidFill>
                  <a:schemeClr val="tx1"/>
                </a:solidFill>
              </a:rPr>
              <a:t>次接待都是在周二和周四进行的，问是否可以推断接待时间是有规定的？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5" name="Rectangle 3">
            <a:extLst>
              <a:ext uri="{FF2B5EF4-FFF2-40B4-BE49-F238E27FC236}">
                <a16:creationId xmlns:a16="http://schemas.microsoft.com/office/drawing/2014/main" id="{92EE9D58-1C4C-05D6-1F12-8FF699A0A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076700"/>
            <a:ext cx="8842375" cy="18732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800" i="1">
                <a:latin typeface="Times New Roman" pitchFamily="18" charset="0"/>
              </a:rPr>
              <a:t>E</a:t>
            </a:r>
            <a:r>
              <a:rPr kumimoji="1" lang="en-US" altLang="zh-CN" sz="3000" baseline="-25000"/>
              <a:t>4</a:t>
            </a:r>
            <a:r>
              <a:rPr kumimoji="1" lang="en-US" altLang="zh-CN" sz="3000"/>
              <a:t>: </a:t>
            </a:r>
            <a:r>
              <a:rPr kumimoji="1" lang="zh-CN" altLang="zh-CN" sz="3000"/>
              <a:t>掷一颗骰子，</a:t>
            </a:r>
            <a:r>
              <a:rPr kumimoji="1" lang="zh-CN" altLang="en-US" sz="3000"/>
              <a:t>观察</a:t>
            </a:r>
            <a:r>
              <a:rPr kumimoji="1" lang="zh-CN" altLang="zh-CN" sz="3000"/>
              <a:t>可能出现的点数；</a:t>
            </a:r>
            <a:endParaRPr kumimoji="1" lang="zh-CN" altLang="en-US" sz="3000"/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800" i="1">
                <a:latin typeface="Times New Roman" pitchFamily="18" charset="0"/>
              </a:rPr>
              <a:t>S</a:t>
            </a:r>
            <a:r>
              <a:rPr lang="en-US" altLang="zh-CN" sz="3000" baseline="-25000">
                <a:solidFill>
                  <a:srgbClr val="FFFF00"/>
                </a:solidFill>
              </a:rPr>
              <a:t>4</a:t>
            </a:r>
            <a:r>
              <a:rPr lang="en-US" altLang="zh-CN" sz="3000">
                <a:solidFill>
                  <a:srgbClr val="FFFF00"/>
                </a:solidFill>
              </a:rPr>
              <a:t>:  {1,2,3,4,5,6</a:t>
            </a:r>
            <a:r>
              <a:rPr lang="en-US" altLang="zh-CN" sz="3000" baseline="-25000">
                <a:solidFill>
                  <a:srgbClr val="FFFF00"/>
                </a:solidFill>
              </a:rPr>
              <a:t> </a:t>
            </a:r>
            <a:r>
              <a:rPr lang="en-US" altLang="zh-CN" sz="3000">
                <a:solidFill>
                  <a:srgbClr val="FFFF00"/>
                </a:solidFill>
              </a:rPr>
              <a:t>}</a:t>
            </a:r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000"/>
              <a:t>在</a:t>
            </a:r>
            <a:r>
              <a:rPr kumimoji="1" lang="en-US" altLang="zh-CN" sz="2800" i="1">
                <a:latin typeface="Times New Roman" pitchFamily="18" charset="0"/>
              </a:rPr>
              <a:t>E</a:t>
            </a:r>
            <a:r>
              <a:rPr lang="en-US" altLang="zh-CN" sz="3000" baseline="-25000"/>
              <a:t>4</a:t>
            </a:r>
            <a:r>
              <a:rPr lang="zh-CN" altLang="en-US" sz="3000"/>
              <a:t>中，事件</a:t>
            </a:r>
            <a:r>
              <a:rPr kumimoji="1" lang="en-US" altLang="zh-CN" sz="2800" i="1">
                <a:latin typeface="Times New Roman" pitchFamily="18" charset="0"/>
              </a:rPr>
              <a:t>A</a:t>
            </a:r>
            <a:r>
              <a:rPr lang="zh-CN" altLang="en-US" sz="3000"/>
              <a:t>：</a:t>
            </a:r>
            <a:r>
              <a:rPr lang="zh-CN" altLang="en-US" sz="3000">
                <a:latin typeface="Arial"/>
              </a:rPr>
              <a:t>“</a:t>
            </a:r>
            <a:r>
              <a:rPr lang="zh-CN" altLang="en-US" sz="3000"/>
              <a:t>出现奇数点</a:t>
            </a:r>
            <a:r>
              <a:rPr lang="zh-CN" altLang="en-US" sz="3000">
                <a:latin typeface="Arial"/>
              </a:rPr>
              <a:t>”</a:t>
            </a:r>
            <a:r>
              <a:rPr lang="zh-CN" altLang="en-US" sz="3000"/>
              <a:t>，即</a:t>
            </a:r>
            <a:r>
              <a:rPr kumimoji="1" lang="en-US" altLang="zh-CN" sz="2800" i="1">
                <a:latin typeface="Times New Roman" pitchFamily="18" charset="0"/>
              </a:rPr>
              <a:t>A</a:t>
            </a:r>
            <a:r>
              <a:rPr lang="en-US" altLang="zh-CN" sz="3000"/>
              <a:t>= {1,3,5}</a:t>
            </a:r>
          </a:p>
        </p:txBody>
      </p:sp>
      <p:sp>
        <p:nvSpPr>
          <p:cNvPr id="719876" name="WordArt 4">
            <a:extLst>
              <a:ext uri="{FF2B5EF4-FFF2-40B4-BE49-F238E27FC236}">
                <a16:creationId xmlns:a16="http://schemas.microsoft.com/office/drawing/2014/main" id="{CBBEB465-0908-8CB2-1562-F347657C94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0" y="981075"/>
            <a:ext cx="609600" cy="95885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altLang="zh-CN" sz="3600" i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?</a:t>
            </a:r>
            <a:endParaRPr lang="zh-CN" altLang="en-US" sz="3600" i="1" kern="1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宋体" panose="02010600030101010101" pitchFamily="2" charset="-122"/>
            </a:endParaRPr>
          </a:p>
        </p:txBody>
      </p:sp>
      <p:sp>
        <p:nvSpPr>
          <p:cNvPr id="719878" name="Rectangle 6">
            <a:extLst>
              <a:ext uri="{FF2B5EF4-FFF2-40B4-BE49-F238E27FC236}">
                <a16:creationId xmlns:a16="http://schemas.microsoft.com/office/drawing/2014/main" id="{ECC77767-1B41-8EBC-1D3C-7176CB0A45F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755650" y="404813"/>
            <a:ext cx="8210550" cy="14398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在每次试验中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zh-CN" altLang="en-US" sz="3000" i="1">
                <a:effectLst>
                  <a:outerShdw blurRad="38100" dist="38100" dir="2700000" algn="tl">
                    <a:srgbClr val="000000"/>
                  </a:outerShdw>
                </a:effectLst>
              </a:rPr>
              <a:t>当且仅当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这一子集中的一个样本点出现时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称这一</a:t>
            </a:r>
            <a:r>
              <a:rPr lang="zh-CN" altLang="en-US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事件发生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。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7C025400-0060-C079-01C9-45AEB7C21F36}"/>
              </a:ext>
            </a:extLst>
          </p:cNvPr>
          <p:cNvGrpSpPr>
            <a:grpSpLocks/>
          </p:cNvGrpSpPr>
          <p:nvPr/>
        </p:nvGrpSpPr>
        <p:grpSpPr bwMode="auto">
          <a:xfrm>
            <a:off x="5522913" y="1989138"/>
            <a:ext cx="2720975" cy="647700"/>
            <a:chOff x="3243" y="1389"/>
            <a:chExt cx="1714" cy="408"/>
          </a:xfrm>
        </p:grpSpPr>
        <p:sp>
          <p:nvSpPr>
            <p:cNvPr id="15379" name="Rectangle 21">
              <a:extLst>
                <a:ext uri="{FF2B5EF4-FFF2-40B4-BE49-F238E27FC236}">
                  <a16:creationId xmlns:a16="http://schemas.microsoft.com/office/drawing/2014/main" id="{BFB7A567-FD5F-1E3A-406B-4C25B7987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389"/>
              <a:ext cx="1361" cy="408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9881" name="Text Box 9">
              <a:extLst>
                <a:ext uri="{FF2B5EF4-FFF2-40B4-BE49-F238E27FC236}">
                  <a16:creationId xmlns:a16="http://schemas.microsoft.com/office/drawing/2014/main" id="{1696A598-63B0-75C7-8E0B-BCB61C863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389"/>
              <a:ext cx="1578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事件</a:t>
              </a:r>
              <a:r>
                <a:rPr kumimoji="1" lang="en-US" altLang="zh-CN" sz="30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A</a:t>
              </a: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发生</a:t>
              </a:r>
            </a:p>
          </p:txBody>
        </p:sp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D4A26420-6C04-6253-0EC5-508187E9E5A2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989138"/>
            <a:ext cx="3240087" cy="620712"/>
            <a:chOff x="295" y="1344"/>
            <a:chExt cx="1859" cy="391"/>
          </a:xfrm>
        </p:grpSpPr>
        <p:sp>
          <p:nvSpPr>
            <p:cNvPr id="15377" name="Rectangle 20">
              <a:extLst>
                <a:ext uri="{FF2B5EF4-FFF2-40B4-BE49-F238E27FC236}">
                  <a16:creationId xmlns:a16="http://schemas.microsoft.com/office/drawing/2014/main" id="{99FD3658-1FAF-2B20-9CEE-0C5032AFA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44"/>
              <a:ext cx="1859" cy="363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9885" name="Text Box 13">
              <a:extLst>
                <a:ext uri="{FF2B5EF4-FFF2-40B4-BE49-F238E27FC236}">
                  <a16:creationId xmlns:a16="http://schemas.microsoft.com/office/drawing/2014/main" id="{765ACD66-CB93-71CE-8BFC-CEB252BF5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1389"/>
              <a:ext cx="1645" cy="3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30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A</a:t>
              </a: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中样本点出现</a:t>
              </a:r>
            </a:p>
          </p:txBody>
        </p:sp>
      </p:grpSp>
      <p:sp>
        <p:nvSpPr>
          <p:cNvPr id="719886" name="AutoShape 14">
            <a:extLst>
              <a:ext uri="{FF2B5EF4-FFF2-40B4-BE49-F238E27FC236}">
                <a16:creationId xmlns:a16="http://schemas.microsoft.com/office/drawing/2014/main" id="{0B0A0B77-799D-B8A0-1D6E-295610817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2205038"/>
            <a:ext cx="969962" cy="203200"/>
          </a:xfrm>
          <a:prstGeom prst="leftRightArrow">
            <a:avLst>
              <a:gd name="adj1" fmla="val 50000"/>
              <a:gd name="adj2" fmla="val 95469"/>
            </a:avLst>
          </a:prstGeom>
          <a:gradFill rotWithShape="1">
            <a:gsLst>
              <a:gs pos="0">
                <a:schemeClr val="tx1"/>
              </a:gs>
              <a:gs pos="50000">
                <a:srgbClr val="000082"/>
              </a:gs>
              <a:gs pos="100000">
                <a:schemeClr val="tx1"/>
              </a:gs>
            </a:gsLst>
            <a:lin ang="2700000" scaled="1"/>
          </a:gra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B00BA174-042E-D332-06CF-930B65B126D9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924175"/>
            <a:ext cx="3240087" cy="625475"/>
            <a:chOff x="295" y="1344"/>
            <a:chExt cx="1859" cy="394"/>
          </a:xfrm>
        </p:grpSpPr>
        <p:sp>
          <p:nvSpPr>
            <p:cNvPr id="15373" name="Rectangle 25">
              <a:extLst>
                <a:ext uri="{FF2B5EF4-FFF2-40B4-BE49-F238E27FC236}">
                  <a16:creationId xmlns:a16="http://schemas.microsoft.com/office/drawing/2014/main" id="{943373BE-35BC-6FCD-6953-E6E8DA7C8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44"/>
              <a:ext cx="1859" cy="363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5374" name="Group 26">
              <a:extLst>
                <a:ext uri="{FF2B5EF4-FFF2-40B4-BE49-F238E27FC236}">
                  <a16:creationId xmlns:a16="http://schemas.microsoft.com/office/drawing/2014/main" id="{831AF5B5-4158-5DF4-BC84-2C3CAA0AC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" y="1389"/>
              <a:ext cx="1859" cy="349"/>
              <a:chOff x="3191" y="1586"/>
              <a:chExt cx="1859" cy="349"/>
            </a:xfrm>
          </p:grpSpPr>
          <p:graphicFrame>
            <p:nvGraphicFramePr>
              <p:cNvPr id="15375" name="Object 27">
                <a:extLst>
                  <a:ext uri="{FF2B5EF4-FFF2-40B4-BE49-F238E27FC236}">
                    <a16:creationId xmlns:a16="http://schemas.microsoft.com/office/drawing/2014/main" id="{A82F0CF1-3616-0022-CCA6-E99BAE33AC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3" y="1621"/>
              <a:ext cx="282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0" imgH="9448" progId="Equation.3">
                      <p:embed/>
                    </p:oleObj>
                  </mc:Choice>
                  <mc:Fallback>
                    <p:oleObj name="公式" r:id="rId2" imgW="0" imgH="9448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3" y="1621"/>
                            <a:ext cx="282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99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9900" name="Text Box 28">
                <a:extLst>
                  <a:ext uri="{FF2B5EF4-FFF2-40B4-BE49-F238E27FC236}">
                    <a16:creationId xmlns:a16="http://schemas.microsoft.com/office/drawing/2014/main" id="{829EB613-9751-BFF9-66EE-1D8AD4FC7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1" y="1586"/>
                <a:ext cx="1859" cy="3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30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  <a:ea typeface="楷体_GB2312" pitchFamily="49" charset="-122"/>
                    <a:cs typeface="Times New Roman" pitchFamily="18" charset="0"/>
                  </a:rPr>
                  <a:t>A</a:t>
                </a:r>
                <a:r>
                  <a:rPr kumimoji="1" lang="zh-CN" altLang="en-US" sz="3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49" charset="-122"/>
                    <a:ea typeface="楷体_GB2312" pitchFamily="49" charset="-122"/>
                  </a:rPr>
                  <a:t>中样本点不出现</a:t>
                </a:r>
              </a:p>
            </p:txBody>
          </p:sp>
        </p:grp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8F4507AD-D449-8226-CE8D-51DDBCE33A75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2997200"/>
            <a:ext cx="3384550" cy="647700"/>
            <a:chOff x="3243" y="1389"/>
            <a:chExt cx="1714" cy="408"/>
          </a:xfrm>
        </p:grpSpPr>
        <p:sp>
          <p:nvSpPr>
            <p:cNvPr id="15371" name="Rectangle 30">
              <a:extLst>
                <a:ext uri="{FF2B5EF4-FFF2-40B4-BE49-F238E27FC236}">
                  <a16:creationId xmlns:a16="http://schemas.microsoft.com/office/drawing/2014/main" id="{A3724F88-CAF3-DC21-AEA8-698C39D53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389"/>
              <a:ext cx="1361" cy="408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9904" name="Text Box 32">
              <a:extLst>
                <a:ext uri="{FF2B5EF4-FFF2-40B4-BE49-F238E27FC236}">
                  <a16:creationId xmlns:a16="http://schemas.microsoft.com/office/drawing/2014/main" id="{1FED758D-6643-38A2-65D4-CB6502AB0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389"/>
              <a:ext cx="1578" cy="4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事件</a:t>
              </a:r>
              <a:r>
                <a:rPr kumimoji="1" lang="en-US" altLang="zh-CN" sz="30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A</a:t>
              </a: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不发生</a:t>
              </a:r>
            </a:p>
          </p:txBody>
        </p:sp>
      </p:grpSp>
      <p:sp>
        <p:nvSpPr>
          <p:cNvPr id="719906" name="AutoShape 34">
            <a:extLst>
              <a:ext uri="{FF2B5EF4-FFF2-40B4-BE49-F238E27FC236}">
                <a16:creationId xmlns:a16="http://schemas.microsoft.com/office/drawing/2014/main" id="{1FC00D95-12C9-9C56-F73E-FF412939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213100"/>
            <a:ext cx="969963" cy="203200"/>
          </a:xfrm>
          <a:prstGeom prst="leftRightArrow">
            <a:avLst>
              <a:gd name="adj1" fmla="val 50000"/>
              <a:gd name="adj2" fmla="val 95469"/>
            </a:avLst>
          </a:prstGeom>
          <a:gradFill rotWithShape="1">
            <a:gsLst>
              <a:gs pos="0">
                <a:schemeClr val="tx1"/>
              </a:gs>
              <a:gs pos="50000">
                <a:srgbClr val="000082"/>
              </a:gs>
              <a:gs pos="100000">
                <a:schemeClr val="tx1"/>
              </a:gs>
            </a:gsLst>
            <a:lin ang="2700000" scaled="1"/>
          </a:gra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8" grpId="0"/>
      <p:bldP spid="719886" grpId="0" animBg="1"/>
      <p:bldP spid="71990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BBA4C-EDD1-A947-9AA4-FFB8B728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   </a:t>
            </a:r>
            <a:r>
              <a:rPr lang="zh-CN" alt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小结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52383B6E-8ECB-7C36-7574-CC300C5D4EC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981075"/>
            <a:ext cx="8540750" cy="5118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b="1"/>
              <a:t>作业（</a:t>
            </a:r>
            <a:r>
              <a:rPr lang="en-US" altLang="zh-CN" sz="4000" b="1"/>
              <a:t>25</a:t>
            </a:r>
            <a:r>
              <a:rPr lang="zh-CN" altLang="en-US" sz="4000" b="1"/>
              <a:t>页）</a:t>
            </a:r>
          </a:p>
          <a:p>
            <a:pPr eaLnBrk="1" hangingPunct="1"/>
            <a:r>
              <a:rPr lang="zh-CN" altLang="en-US" sz="4000" b="1"/>
              <a:t> </a:t>
            </a:r>
            <a:r>
              <a:rPr lang="en-US" altLang="zh-CN" sz="4000" b="1"/>
              <a:t>3(1) (3)     5     6    8</a:t>
            </a:r>
            <a:r>
              <a:rPr lang="zh-CN" altLang="en-US" sz="4000" b="1"/>
              <a:t>（列式即可）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>
            <a:extLst>
              <a:ext uri="{FF2B5EF4-FFF2-40B4-BE49-F238E27FC236}">
                <a16:creationId xmlns:a16="http://schemas.microsoft.com/office/drawing/2014/main" id="{2A6C13AB-7D04-8921-E01C-CAE78877AEFE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23850" y="1411288"/>
            <a:ext cx="8135938" cy="12969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b="1"/>
              <a:t>例：某班级有</a:t>
            </a:r>
            <a:r>
              <a:rPr lang="en-US" altLang="zh-CN" sz="4000" b="1"/>
              <a:t>100</a:t>
            </a:r>
            <a:r>
              <a:rPr lang="zh-CN" altLang="en-US" sz="4000" b="1"/>
              <a:t>名学生，见下表</a:t>
            </a:r>
            <a:r>
              <a:rPr lang="zh-CN" altLang="en-US" sz="4000"/>
              <a:t>。</a:t>
            </a:r>
            <a:endParaRPr lang="zh-CN" altLang="en-US" sz="4000">
              <a:solidFill>
                <a:schemeClr val="tx2"/>
              </a:solidFill>
            </a:endParaRPr>
          </a:p>
        </p:txBody>
      </p:sp>
      <p:graphicFrame>
        <p:nvGraphicFramePr>
          <p:cNvPr id="910339" name="Group 3">
            <a:extLst>
              <a:ext uri="{FF2B5EF4-FFF2-40B4-BE49-F238E27FC236}">
                <a16:creationId xmlns:a16="http://schemas.microsoft.com/office/drawing/2014/main" id="{757E21DE-9B45-D9EE-98E3-3CC1745AD26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47813" y="2481263"/>
          <a:ext cx="5472112" cy="3038475"/>
        </p:xfrm>
        <a:graphic>
          <a:graphicData uri="http://schemas.openxmlformats.org/drawingml/2006/table">
            <a:tbl>
              <a:tblPr/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51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男</a:t>
                      </a:r>
                      <a:endParaRPr kumimoji="0" lang="zh-CN" altLang="en-US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女</a:t>
                      </a:r>
                      <a:endParaRPr kumimoji="0" lang="zh-CN" altLang="en-US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深圳</a:t>
                      </a: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12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21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外地</a:t>
                      </a:r>
                      <a:endParaRPr kumimoji="0" lang="zh-CN" altLang="en-US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68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79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80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20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4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0375" name="Rectangle 39">
            <a:extLst>
              <a:ext uri="{FF2B5EF4-FFF2-40B4-BE49-F238E27FC236}">
                <a16:creationId xmlns:a16="http://schemas.microsoft.com/office/drawing/2014/main" id="{C5FF57BD-4239-9307-5DA3-BB45FE90E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466725"/>
            <a:ext cx="1136650" cy="8239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§5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1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338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>
            <a:extLst>
              <a:ext uri="{FF2B5EF4-FFF2-40B4-BE49-F238E27FC236}">
                <a16:creationId xmlns:a16="http://schemas.microsoft.com/office/drawing/2014/main" id="{2AC7CEF2-88C7-16BB-DF8D-BB4CF80A0192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1981200"/>
            <a:ext cx="4608512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解：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 sz="3600" b="1"/>
              <a:t>记</a:t>
            </a:r>
            <a:r>
              <a:rPr kumimoji="1" lang="en-US" altLang="zh-CN" b="1" i="1">
                <a:latin typeface="Times New Roman" panose="02020603050405020304" pitchFamily="18" charset="0"/>
              </a:rPr>
              <a:t>B</a:t>
            </a:r>
            <a:r>
              <a:rPr lang="zh-CN" altLang="en-US" sz="3600" b="1"/>
              <a:t>为事件“学生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 sz="3600" b="1"/>
              <a:t>来自深圳”，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/>
              <a:t>       </a:t>
            </a:r>
          </a:p>
        </p:txBody>
      </p:sp>
      <p:graphicFrame>
        <p:nvGraphicFramePr>
          <p:cNvPr id="911363" name="Group 3">
            <a:extLst>
              <a:ext uri="{FF2B5EF4-FFF2-40B4-BE49-F238E27FC236}">
                <a16:creationId xmlns:a16="http://schemas.microsoft.com/office/drawing/2014/main" id="{B8A0005E-D947-99A6-947A-157A096B3FDF}"/>
              </a:ext>
            </a:extLst>
          </p:cNvPr>
          <p:cNvGraphicFramePr>
            <a:graphicFrameLocks noGrp="1"/>
          </p:cNvGraphicFramePr>
          <p:nvPr/>
        </p:nvGraphicFramePr>
        <p:xfrm>
          <a:off x="3851275" y="2420938"/>
          <a:ext cx="5075238" cy="2778125"/>
        </p:xfrm>
        <a:graphic>
          <a:graphicData uri="http://schemas.openxmlformats.org/drawingml/2006/table">
            <a:tbl>
              <a:tblPr/>
              <a:tblGrid>
                <a:gridCol w="1490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74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男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女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深圳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12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21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外地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68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79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80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1398" name="Rectangle 38">
            <a:extLst>
              <a:ext uri="{FF2B5EF4-FFF2-40B4-BE49-F238E27FC236}">
                <a16:creationId xmlns:a16="http://schemas.microsoft.com/office/drawing/2014/main" id="{26D051E6-7799-ED4D-7E37-48FDB9BA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600">
                <a:latin typeface="Arial" panose="020B0604020202020204" pitchFamily="34" charset="0"/>
              </a:rPr>
              <a:t>(1)</a:t>
            </a:r>
            <a:r>
              <a:rPr lang="zh-CN" altLang="en-US" sz="3600" b="1">
                <a:latin typeface="Arial" panose="020B0604020202020204" pitchFamily="34" charset="0"/>
              </a:rPr>
              <a:t>从中任取一名学生，求这名学生来自深圳的概率。</a:t>
            </a:r>
            <a:endParaRPr lang="zh-CN" altLang="en-US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11399" name="Rectangle 39">
            <a:extLst>
              <a:ext uri="{FF2B5EF4-FFF2-40B4-BE49-F238E27FC236}">
                <a16:creationId xmlns:a16="http://schemas.microsoft.com/office/drawing/2014/main" id="{861F4C86-1072-A187-C691-38E94B6B2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2420938"/>
            <a:ext cx="2447925" cy="28082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>
              <a:latin typeface="Times New Roman" panose="02020603050405020304" pitchFamily="18" charset="0"/>
            </a:endParaRPr>
          </a:p>
        </p:txBody>
      </p:sp>
      <p:graphicFrame>
        <p:nvGraphicFramePr>
          <p:cNvPr id="911400" name="Object 40">
            <a:extLst>
              <a:ext uri="{FF2B5EF4-FFF2-40B4-BE49-F238E27FC236}">
                <a16:creationId xmlns:a16="http://schemas.microsoft.com/office/drawing/2014/main" id="{90326DC4-8602-A604-CF8C-3F199F4883EF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50825" y="4249738"/>
          <a:ext cx="33845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03500" imgH="889000" progId="Equation.3">
                  <p:embed/>
                </p:oleObj>
              </mc:Choice>
              <mc:Fallback>
                <p:oleObj name="公式" r:id="rId2" imgW="2603500" imgH="8890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249738"/>
                        <a:ext cx="338455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1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1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1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11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911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1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62" grpId="0" build="p"/>
      <p:bldP spid="911398" grpId="0" build="allAtOnce" autoUpdateAnimBg="0"/>
      <p:bldP spid="91139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>
            <a:extLst>
              <a:ext uri="{FF2B5EF4-FFF2-40B4-BE49-F238E27FC236}">
                <a16:creationId xmlns:a16="http://schemas.microsoft.com/office/drawing/2014/main" id="{E08FD767-61C1-E205-AA3F-E2265A8B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836613"/>
            <a:ext cx="82819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600" b="1">
                <a:latin typeface="Arial" panose="020B0604020202020204" pitchFamily="34" charset="0"/>
              </a:rPr>
              <a:t>(2)</a:t>
            </a:r>
            <a:r>
              <a:rPr lang="zh-CN" altLang="en-US" sz="3600" b="1">
                <a:latin typeface="Arial" panose="020B0604020202020204" pitchFamily="34" charset="0"/>
              </a:rPr>
              <a:t>从中任取一名学生，发现为男生，求这名学生来自深圳的概率。</a:t>
            </a:r>
            <a:endParaRPr lang="zh-CN" altLang="en-US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12387" name="Rectangle 3">
            <a:extLst>
              <a:ext uri="{FF2B5EF4-FFF2-40B4-BE49-F238E27FC236}">
                <a16:creationId xmlns:a16="http://schemas.microsoft.com/office/drawing/2014/main" id="{5B8162A8-DDB0-5D79-38CD-D0E8F3A884E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23850" y="2420938"/>
            <a:ext cx="9001125" cy="443706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记</a:t>
            </a:r>
            <a:r>
              <a:rPr kumimoji="1" lang="en-US" altLang="zh-CN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/>
              <a:t>=“</a:t>
            </a:r>
            <a:r>
              <a:rPr lang="zh-CN" altLang="en-US" sz="3600" b="1"/>
              <a:t>学生来自深圳”，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/>
              <a:t>=“</a:t>
            </a:r>
            <a:r>
              <a:rPr lang="zh-CN" altLang="en-US" sz="3600" b="1"/>
              <a:t>学生为男生”，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现在这个问题所求的概率是在事件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/>
              <a:t>已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经发生的条件下，事件</a:t>
            </a:r>
            <a:r>
              <a:rPr kumimoji="1" lang="en-US" altLang="zh-CN" b="1" i="1">
                <a:latin typeface="Times New Roman" panose="02020603050405020304" pitchFamily="18" charset="0"/>
              </a:rPr>
              <a:t>B</a:t>
            </a:r>
            <a:r>
              <a:rPr lang="zh-CN" altLang="en-US" sz="3600" b="1"/>
              <a:t>发生的</a:t>
            </a:r>
            <a:r>
              <a:rPr lang="zh-CN" altLang="en-US" sz="3600" b="1">
                <a:solidFill>
                  <a:srgbClr val="CC3300"/>
                </a:solidFill>
                <a:ea typeface="楷体" panose="02010609060101010101" pitchFamily="49" charset="-122"/>
              </a:rPr>
              <a:t>条件概率</a:t>
            </a:r>
            <a:r>
              <a:rPr lang="zh-CN" altLang="en-US" sz="3600" b="1"/>
              <a:t>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记为</a:t>
            </a:r>
            <a:r>
              <a:rPr kumimoji="1"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/>
              <a:t>(</a:t>
            </a:r>
            <a:r>
              <a:rPr kumimoji="1" lang="en-US" altLang="zh-CN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/>
              <a:t>|</a:t>
            </a:r>
            <a:r>
              <a:rPr kumimoji="1"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/>
              <a:t>)</a:t>
            </a:r>
            <a:r>
              <a:rPr lang="zh-CN" altLang="en-US" sz="3600" b="1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相应，把</a:t>
            </a:r>
            <a:r>
              <a:rPr kumimoji="1" lang="en-US" altLang="zh-CN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/>
              <a:t>(</a:t>
            </a:r>
            <a:r>
              <a:rPr kumimoji="1" lang="en-US" altLang="zh-CN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/>
              <a:t>)</a:t>
            </a:r>
            <a:r>
              <a:rPr lang="zh-CN" altLang="en-US" sz="3600" b="1"/>
              <a:t>等称为</a:t>
            </a:r>
            <a:r>
              <a:rPr lang="zh-CN" altLang="en-US" sz="3800" b="1">
                <a:solidFill>
                  <a:srgbClr val="CC3300"/>
                </a:solidFill>
                <a:ea typeface="楷体" panose="02010609060101010101" pitchFamily="49" charset="-122"/>
              </a:rPr>
              <a:t>无条件概率</a:t>
            </a:r>
            <a:r>
              <a:rPr lang="zh-CN" altLang="en-US" b="1"/>
              <a:t>。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 sz="26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1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1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1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1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91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>
            <a:extLst>
              <a:ext uri="{FF2B5EF4-FFF2-40B4-BE49-F238E27FC236}">
                <a16:creationId xmlns:a16="http://schemas.microsoft.com/office/drawing/2014/main" id="{5F3D7063-CE3A-5C89-A0EA-9E2327A54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20713"/>
            <a:ext cx="82819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600" b="1">
                <a:latin typeface="Arial" panose="020B0604020202020204" pitchFamily="34" charset="0"/>
              </a:rPr>
              <a:t>(2)</a:t>
            </a:r>
            <a:r>
              <a:rPr lang="zh-CN" altLang="en-US" sz="3600" b="1">
                <a:latin typeface="Arial" panose="020B0604020202020204" pitchFamily="34" charset="0"/>
              </a:rPr>
              <a:t>从中任取一名学生，发现为男生，求这名学生来自深圳的概率。</a:t>
            </a:r>
            <a:endParaRPr lang="zh-CN" altLang="en-US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13411" name="Rectangle 3">
            <a:extLst>
              <a:ext uri="{FF2B5EF4-FFF2-40B4-BE49-F238E27FC236}">
                <a16:creationId xmlns:a16="http://schemas.microsoft.com/office/drawing/2014/main" id="{1F8410FC-E71D-255E-421E-95DCA525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213"/>
            <a:ext cx="5724525" cy="30241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600" b="1">
                <a:latin typeface="Arial" charset="0"/>
              </a:rPr>
              <a:t>解：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zh-CN" altLang="en-US" sz="3200" b="1">
                <a:latin typeface="Arial" charset="0"/>
              </a:rPr>
              <a:t>为事件“学生来自深圳”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 sz="3200" b="1">
                <a:latin typeface="Arial" charset="0"/>
              </a:rPr>
              <a:t>为事件“学生为男生”</a:t>
            </a:r>
            <a:r>
              <a:rPr lang="zh-CN" altLang="en-US" sz="3200">
                <a:solidFill>
                  <a:schemeClr val="tx2"/>
                </a:solidFill>
                <a:latin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endParaRPr lang="en-US" altLang="zh-CN" sz="3200">
              <a:latin typeface="Arial" charset="0"/>
            </a:endParaRPr>
          </a:p>
        </p:txBody>
      </p:sp>
      <p:graphicFrame>
        <p:nvGraphicFramePr>
          <p:cNvPr id="913412" name="Object 4">
            <a:extLst>
              <a:ext uri="{FF2B5EF4-FFF2-40B4-BE49-F238E27FC236}">
                <a16:creationId xmlns:a16="http://schemas.microsoft.com/office/drawing/2014/main" id="{2453D052-2BF0-3061-3800-5CD4871C1811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323850" y="5084763"/>
          <a:ext cx="1824038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09336" imgH="431613" progId="Equation.3">
                  <p:embed/>
                </p:oleObj>
              </mc:Choice>
              <mc:Fallback>
                <p:oleObj name="公式" r:id="rId2" imgW="609336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084763"/>
                        <a:ext cx="1824038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3413" name="Group 5">
            <a:extLst>
              <a:ext uri="{FF2B5EF4-FFF2-40B4-BE49-F238E27FC236}">
                <a16:creationId xmlns:a16="http://schemas.microsoft.com/office/drawing/2014/main" id="{FECD7E72-04A3-8490-DB31-62F78EF81932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4356100" y="2708275"/>
          <a:ext cx="4500563" cy="3108325"/>
        </p:xfrm>
        <a:graphic>
          <a:graphicData uri="http://schemas.openxmlformats.org/drawingml/2006/table">
            <a:tbl>
              <a:tblPr/>
              <a:tblGrid>
                <a:gridCol w="13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855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男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女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深圳</a:t>
                      </a: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12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9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21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外地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68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79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80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20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100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3448" name="Rectangle 40">
            <a:extLst>
              <a:ext uri="{FF2B5EF4-FFF2-40B4-BE49-F238E27FC236}">
                <a16:creationId xmlns:a16="http://schemas.microsoft.com/office/drawing/2014/main" id="{4A6E0DD6-7C14-DF36-A31A-41688F190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2708275"/>
            <a:ext cx="2016125" cy="30972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>
              <a:latin typeface="Times New Roman" panose="02020603050405020304" pitchFamily="18" charset="0"/>
            </a:endParaRPr>
          </a:p>
        </p:txBody>
      </p:sp>
      <p:graphicFrame>
        <p:nvGraphicFramePr>
          <p:cNvPr id="913449" name="Object 41">
            <a:extLst>
              <a:ext uri="{FF2B5EF4-FFF2-40B4-BE49-F238E27FC236}">
                <a16:creationId xmlns:a16="http://schemas.microsoft.com/office/drawing/2014/main" id="{BD2A043E-CD09-C1B3-4920-437A28CD75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746500"/>
          <a:ext cx="2592387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841500" imgH="889000" progId="Equation.3">
                  <p:embed/>
                </p:oleObj>
              </mc:Choice>
              <mc:Fallback>
                <p:oleObj name="公式" r:id="rId4" imgW="1841500" imgH="8890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46500"/>
                        <a:ext cx="2592387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3450" name="Object 42">
            <a:extLst>
              <a:ext uri="{FF2B5EF4-FFF2-40B4-BE49-F238E27FC236}">
                <a16:creationId xmlns:a16="http://schemas.microsoft.com/office/drawing/2014/main" id="{EE7A97C7-F2A6-EFF5-7DF7-00BBE0B6F0ED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282825" y="5084763"/>
          <a:ext cx="17843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358310" imgH="952087" progId="Equation.3">
                  <p:embed/>
                </p:oleObj>
              </mc:Choice>
              <mc:Fallback>
                <p:oleObj name="公式" r:id="rId6" imgW="1358310" imgH="952087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084763"/>
                        <a:ext cx="17843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49">
            <a:extLst>
              <a:ext uri="{FF2B5EF4-FFF2-40B4-BE49-F238E27FC236}">
                <a16:creationId xmlns:a16="http://schemas.microsoft.com/office/drawing/2014/main" id="{F7920D1F-857F-6B90-C38C-830448656FB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64075" y="6045200"/>
            <a:ext cx="2514600" cy="812800"/>
          </a:xfrm>
          <a:prstGeom prst="wedgeRoundRectCallout">
            <a:avLst>
              <a:gd name="adj1" fmla="val 108602"/>
              <a:gd name="adj2" fmla="val 252833"/>
              <a:gd name="adj3" fmla="val 16667"/>
            </a:avLst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缩减样本空间法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1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1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1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1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1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91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13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1000"/>
                                        <p:tgtEl>
                                          <p:spTgt spid="91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91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448" grpId="0" animBg="1"/>
      <p:bldP spid="913448" grpId="1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BF3A184-AE68-7C00-16EF-57F51AAD3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20713"/>
            <a:ext cx="82819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C59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600" b="1">
                <a:solidFill>
                  <a:srgbClr val="007A77"/>
                </a:solidFill>
                <a:latin typeface="Arial" panose="020B0604020202020204" pitchFamily="34" charset="0"/>
              </a:rPr>
              <a:t>(2)</a:t>
            </a:r>
            <a:r>
              <a:rPr lang="zh-CN" altLang="en-US" sz="3600" b="1">
                <a:solidFill>
                  <a:srgbClr val="007A77"/>
                </a:solidFill>
                <a:latin typeface="Arial" panose="020B0604020202020204" pitchFamily="34" charset="0"/>
              </a:rPr>
              <a:t>从中任取一名学生，发现为男生，求这名学生来自深圳的概率。</a:t>
            </a:r>
            <a:endParaRPr lang="zh-CN" altLang="en-US" sz="3600" b="1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913411" name="Rectangle 3">
            <a:extLst>
              <a:ext uri="{FF2B5EF4-FFF2-40B4-BE49-F238E27FC236}">
                <a16:creationId xmlns:a16="http://schemas.microsoft.com/office/drawing/2014/main" id="{54498A78-E0EA-1D05-56FB-81BED0C7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213"/>
            <a:ext cx="5724525" cy="30241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DC5900"/>
              </a:buClr>
              <a:buSzPct val="75000"/>
              <a:buFont typeface="Wingdings" pitchFamily="2" charset="2"/>
              <a:buNone/>
              <a:defRPr/>
            </a:pPr>
            <a:r>
              <a:rPr lang="zh-CN" altLang="en-US" sz="3600" b="1">
                <a:solidFill>
                  <a:srgbClr val="007A77"/>
                </a:solidFill>
                <a:latin typeface="Arial" charset="0"/>
              </a:rPr>
              <a:t>解：</a:t>
            </a:r>
          </a:p>
          <a:p>
            <a:pPr marL="342900" indent="-342900">
              <a:spcBef>
                <a:spcPct val="20000"/>
              </a:spcBef>
              <a:buClr>
                <a:srgbClr val="DC59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3200" b="1" i="1">
                <a:solidFill>
                  <a:srgbClr val="007A7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zh-CN" altLang="en-US" sz="3200" b="1">
                <a:solidFill>
                  <a:srgbClr val="007A77"/>
                </a:solidFill>
                <a:latin typeface="Arial" charset="0"/>
              </a:rPr>
              <a:t>为事件“学生来自深圳”</a:t>
            </a:r>
          </a:p>
          <a:p>
            <a:pPr marL="342900" indent="-342900">
              <a:spcBef>
                <a:spcPct val="20000"/>
              </a:spcBef>
              <a:buClr>
                <a:srgbClr val="DC59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3200" b="1" i="1">
                <a:solidFill>
                  <a:srgbClr val="007A7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</a:t>
            </a:r>
            <a:r>
              <a:rPr lang="zh-CN" altLang="en-US" sz="3200" b="1">
                <a:solidFill>
                  <a:srgbClr val="007A77"/>
                </a:solidFill>
                <a:latin typeface="Arial" charset="0"/>
              </a:rPr>
              <a:t>为事件“学生为男生”</a:t>
            </a:r>
            <a:r>
              <a:rPr lang="zh-CN" altLang="en-US" sz="3200">
                <a:solidFill>
                  <a:srgbClr val="003399"/>
                </a:solidFill>
                <a:latin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DC5900"/>
              </a:buClr>
              <a:buSzPct val="75000"/>
              <a:buFont typeface="Wingdings" pitchFamily="2" charset="2"/>
              <a:buNone/>
              <a:defRPr/>
            </a:pPr>
            <a:endParaRPr lang="en-US" altLang="zh-CN" sz="3200">
              <a:solidFill>
                <a:srgbClr val="007A77"/>
              </a:solidFill>
              <a:latin typeface="Arial" charset="0"/>
            </a:endParaRPr>
          </a:p>
        </p:txBody>
      </p:sp>
      <p:graphicFrame>
        <p:nvGraphicFramePr>
          <p:cNvPr id="913412" name="Object 4">
            <a:extLst>
              <a:ext uri="{FF2B5EF4-FFF2-40B4-BE49-F238E27FC236}">
                <a16:creationId xmlns:a16="http://schemas.microsoft.com/office/drawing/2014/main" id="{64B071C5-D405-6F73-72D8-CEB8BA297CB4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588963" y="5084763"/>
          <a:ext cx="12922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1613" imgH="431613" progId="Equation.DSMT4">
                  <p:embed/>
                </p:oleObj>
              </mc:Choice>
              <mc:Fallback>
                <p:oleObj name="Equation" r:id="rId2" imgW="431613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5084763"/>
                        <a:ext cx="129222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3413" name="Group 5">
            <a:extLst>
              <a:ext uri="{FF2B5EF4-FFF2-40B4-BE49-F238E27FC236}">
                <a16:creationId xmlns:a16="http://schemas.microsoft.com/office/drawing/2014/main" id="{C86BF39B-4579-2F28-E98B-7ABDB387251B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4356100" y="2708275"/>
          <a:ext cx="4500563" cy="3108325"/>
        </p:xfrm>
        <a:graphic>
          <a:graphicData uri="http://schemas.openxmlformats.org/drawingml/2006/table">
            <a:tbl>
              <a:tblPr/>
              <a:tblGrid>
                <a:gridCol w="13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855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男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女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深圳</a:t>
                      </a: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k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外地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44" marB="45644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m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644" marB="456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T="45644" marB="456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3448" name="Rectangle 40">
            <a:extLst>
              <a:ext uri="{FF2B5EF4-FFF2-40B4-BE49-F238E27FC236}">
                <a16:creationId xmlns:a16="http://schemas.microsoft.com/office/drawing/2014/main" id="{01D9DA6C-CB6C-85CF-1E1C-43C04C05E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2708275"/>
            <a:ext cx="2016125" cy="30972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>
              <a:solidFill>
                <a:srgbClr val="007A77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13449" name="Object 41">
            <a:extLst>
              <a:ext uri="{FF2B5EF4-FFF2-40B4-BE49-F238E27FC236}">
                <a16:creationId xmlns:a16="http://schemas.microsoft.com/office/drawing/2014/main" id="{50B52CD9-BFAC-0EF5-5444-3724277CC9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630613"/>
          <a:ext cx="244792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393700" progId="Equation.DSMT4">
                  <p:embed/>
                </p:oleObj>
              </mc:Choice>
              <mc:Fallback>
                <p:oleObj name="Equation" r:id="rId4" imgW="825500" imgH="3937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630613"/>
                        <a:ext cx="2447925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3450" name="Object 42">
            <a:extLst>
              <a:ext uri="{FF2B5EF4-FFF2-40B4-BE49-F238E27FC236}">
                <a16:creationId xmlns:a16="http://schemas.microsoft.com/office/drawing/2014/main" id="{6BE2285C-4053-5A29-2A91-23AA9D5A27A1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282825" y="5084763"/>
          <a:ext cx="17843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58310" imgH="952087" progId="Equation.DSMT4">
                  <p:embed/>
                </p:oleObj>
              </mc:Choice>
              <mc:Fallback>
                <p:oleObj name="Equation" r:id="rId6" imgW="1358310" imgH="952087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084763"/>
                        <a:ext cx="17843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49">
            <a:extLst>
              <a:ext uri="{FF2B5EF4-FFF2-40B4-BE49-F238E27FC236}">
                <a16:creationId xmlns:a16="http://schemas.microsoft.com/office/drawing/2014/main" id="{763CFF6E-A098-2BD7-3E98-85FE50D6AB0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64075" y="6045200"/>
            <a:ext cx="2514600" cy="812800"/>
          </a:xfrm>
          <a:prstGeom prst="wedgeRoundRectCallout">
            <a:avLst>
              <a:gd name="adj1" fmla="val 108602"/>
              <a:gd name="adj2" fmla="val 252833"/>
              <a:gd name="adj3" fmla="val 16667"/>
            </a:avLst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缩减样本空间法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1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1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91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13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1000"/>
                                        <p:tgtEl>
                                          <p:spTgt spid="91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1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448" grpId="0" animBg="1"/>
      <p:bldP spid="913448" grpId="1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对象 2">
            <a:extLst>
              <a:ext uri="{FF2B5EF4-FFF2-40B4-BE49-F238E27FC236}">
                <a16:creationId xmlns:a16="http://schemas.microsoft.com/office/drawing/2014/main" id="{BF84A645-F143-2580-8BEB-F9C6A67B1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850" y="2984500"/>
          <a:ext cx="4699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190417" progId="Equation.DSMT4">
                  <p:embed/>
                </p:oleObj>
              </mc:Choice>
              <mc:Fallback>
                <p:oleObj name="Equation" r:id="rId2" imgW="152334" imgH="190417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984500"/>
                        <a:ext cx="4699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94B7233D-18C5-81DD-657F-8415F2D51E5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144E87E-A1F0-4980-A11A-439C2035F06A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77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24DFECC4-2B9E-3979-3458-12F8C8C3C6A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28638"/>
            <a:ext cx="9144000" cy="2971800"/>
          </a:xfrm>
        </p:spPr>
        <p:txBody>
          <a:bodyPr anchor="t"/>
          <a:lstStyle/>
          <a:p>
            <a:pPr algn="l" eaLnBrk="1" hangingPunct="1"/>
            <a:r>
              <a:rPr lang="zh-CN" altLang="en-US" sz="3600" b="1">
                <a:solidFill>
                  <a:schemeClr val="tx1"/>
                </a:solidFill>
              </a:rPr>
              <a:t>对于一般古典概型问题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设试验的基本事件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总数为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所包含的基本事件数为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&gt;0),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AB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所包含的基本事件数为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即有</a:t>
            </a:r>
          </a:p>
        </p:txBody>
      </p:sp>
      <p:graphicFrame>
        <p:nvGraphicFramePr>
          <p:cNvPr id="914437" name="Group 5">
            <a:extLst>
              <a:ext uri="{FF2B5EF4-FFF2-40B4-BE49-F238E27FC236}">
                <a16:creationId xmlns:a16="http://schemas.microsoft.com/office/drawing/2014/main" id="{D64C7779-2837-B055-8DC7-141ABC890E20}"/>
              </a:ext>
            </a:extLst>
          </p:cNvPr>
          <p:cNvGraphicFramePr>
            <a:graphicFrameLocks noGrp="1"/>
          </p:cNvGraphicFramePr>
          <p:nvPr/>
        </p:nvGraphicFramePr>
        <p:xfrm>
          <a:off x="4356100" y="2708275"/>
          <a:ext cx="4787900" cy="3108325"/>
        </p:xfrm>
        <a:graphic>
          <a:graphicData uri="http://schemas.openxmlformats.org/drawingml/2006/table">
            <a:tbl>
              <a:tblPr/>
              <a:tblGrid>
                <a:gridCol w="14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842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k</a:t>
                      </a: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  <a:cs typeface="Times New Roman" pitchFamily="18" charset="0"/>
                        </a:rPr>
                        <a:t>合计</a:t>
                      </a:r>
                      <a:endParaRPr kumimoji="0" lang="zh-CN" alt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m</a:t>
                      </a: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T="45663" marB="45663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T="45663" marB="4566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7069" name="Object 31">
            <a:extLst>
              <a:ext uri="{FF2B5EF4-FFF2-40B4-BE49-F238E27FC236}">
                <a16:creationId xmlns:a16="http://schemas.microsoft.com/office/drawing/2014/main" id="{79AE6039-4938-CCD4-1BDC-F5927E9EE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4576763"/>
          <a:ext cx="431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737" imgH="142795" progId="Equation.DSMT4">
                  <p:embed/>
                </p:oleObj>
              </mc:Choice>
              <mc:Fallback>
                <p:oleObj name="Equation" r:id="rId4" imgW="104737" imgH="142795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76763"/>
                        <a:ext cx="431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4475" name="Rectangle 43">
            <a:extLst>
              <a:ext uri="{FF2B5EF4-FFF2-40B4-BE49-F238E27FC236}">
                <a16:creationId xmlns:a16="http://schemas.microsoft.com/office/drawing/2014/main" id="{82AA83AA-F706-BCC8-DDD3-E5D1C6845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688" y="2708275"/>
            <a:ext cx="2155825" cy="30972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A0848FB9-4E93-D64A-DFF2-0AE57B682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259263"/>
          <a:ext cx="89693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08" imgH="609336" progId="Equation.DSMT4">
                  <p:embed/>
                </p:oleObj>
              </mc:Choice>
              <mc:Fallback>
                <p:oleObj name="Equation" r:id="rId6" imgW="672808" imgH="60933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59263"/>
                        <a:ext cx="896937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0518F816-EEFC-BA37-15B4-5EE6F7F3C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3141663"/>
          <a:ext cx="6270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696" imgH="571252" progId="Equation.DSMT4">
                  <p:embed/>
                </p:oleObj>
              </mc:Choice>
              <mc:Fallback>
                <p:oleObj name="Equation" r:id="rId8" imgW="469696" imgH="57125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141663"/>
                        <a:ext cx="62706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35EFCB38-C6F4-222E-C2FD-450D05773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9050" y="4221163"/>
          <a:ext cx="14827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39800" imgH="698500" progId="Equation.DSMT4">
                  <p:embed/>
                </p:oleObj>
              </mc:Choice>
              <mc:Fallback>
                <p:oleObj name="Equation" r:id="rId10" imgW="939800" imgH="698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4221163"/>
                        <a:ext cx="1482725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7D4027E4-B4C3-9EC4-0B2F-596AF27602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284538"/>
          <a:ext cx="9906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48975" imgH="393529" progId="Equation.DSMT4">
                  <p:embed/>
                </p:oleObj>
              </mc:Choice>
              <mc:Fallback>
                <p:oleObj name="Equation" r:id="rId12" imgW="748975" imgH="393529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284538"/>
                        <a:ext cx="99060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>
            <a:extLst>
              <a:ext uri="{FF2B5EF4-FFF2-40B4-BE49-F238E27FC236}">
                <a16:creationId xmlns:a16="http://schemas.microsoft.com/office/drawing/2014/main" id="{98E7CED4-3B23-483D-8CE6-E9FBD2905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868863"/>
            <a:ext cx="1049338" cy="711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14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475" grpId="0" animBg="1"/>
      <p:bldP spid="914475" grpId="1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Text Box 2">
            <a:extLst>
              <a:ext uri="{FF2B5EF4-FFF2-40B4-BE49-F238E27FC236}">
                <a16:creationId xmlns:a16="http://schemas.microsoft.com/office/drawing/2014/main" id="{04E81C73-DF5C-13B9-EF23-015126AAE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98950"/>
            <a:ext cx="9540875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5000"/>
              </a:lnSpc>
            </a:pPr>
            <a:r>
              <a:rPr kumimoji="1" lang="zh-CN" altLang="zh-CN" sz="36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称为</a:t>
            </a:r>
            <a:r>
              <a:rPr kumimoji="1" lang="zh-CN" altLang="en-US" sz="36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在</a:t>
            </a:r>
            <a:r>
              <a:rPr kumimoji="1" lang="zh-CN" altLang="zh-CN" sz="36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事件</a:t>
            </a:r>
            <a:r>
              <a:rPr kumimoji="1" lang="en-US" altLang="zh-CN" sz="36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kumimoji="1" lang="zh-CN" altLang="zh-CN" sz="36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发生的条件下事件</a:t>
            </a:r>
            <a:r>
              <a:rPr kumimoji="1" lang="en-US" altLang="zh-CN" sz="36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kumimoji="1" lang="zh-CN" altLang="zh-CN" sz="36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发生的</a:t>
            </a:r>
            <a:endParaRPr kumimoji="1" lang="zh-CN" altLang="en-US" sz="3600" b="1"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lnSpc>
                <a:spcPct val="155000"/>
              </a:lnSpc>
            </a:pPr>
            <a:r>
              <a:rPr kumimoji="1" lang="zh-CN" altLang="zh-CN" sz="3600" b="1">
                <a:solidFill>
                  <a:srgbClr val="CC3300"/>
                </a:solidFill>
                <a:latin typeface="Arial" panose="020B0604020202020204" pitchFamily="34" charset="0"/>
                <a:ea typeface="楷体" panose="02010609060101010101" pitchFamily="49" charset="-122"/>
                <a:sym typeface="Symbol" panose="05050102010706020507" pitchFamily="18" charset="2"/>
              </a:rPr>
              <a:t>条件概率</a:t>
            </a:r>
            <a:r>
              <a:rPr kumimoji="1" lang="zh-CN" altLang="en-US" sz="3600">
                <a:solidFill>
                  <a:srgbClr val="CC3300"/>
                </a:solidFill>
                <a:latin typeface="Arial" panose="020B0604020202020204" pitchFamily="34" charset="0"/>
                <a:ea typeface="楷体" panose="02010609060101010101" pitchFamily="49" charset="-122"/>
                <a:sym typeface="Symbol" panose="05050102010706020507" pitchFamily="18" charset="2"/>
              </a:rPr>
              <a:t>。</a:t>
            </a:r>
            <a:r>
              <a:rPr kumimoji="1" lang="zh-CN" altLang="zh-CN" sz="2400">
                <a:solidFill>
                  <a:srgbClr val="FC0128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     </a:t>
            </a:r>
            <a:endParaRPr kumimoji="1" lang="zh-CN" altLang="en-US" sz="2400" b="1">
              <a:solidFill>
                <a:srgbClr val="FC0128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915459" name="Rectangle 3">
            <a:extLst>
              <a:ext uri="{FF2B5EF4-FFF2-40B4-BE49-F238E27FC236}">
                <a16:creationId xmlns:a16="http://schemas.microsoft.com/office/drawing/2014/main" id="{19EE2576-45B1-238A-0288-B68E4D592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557338"/>
            <a:ext cx="9361488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5000"/>
              </a:lnSpc>
            </a:pPr>
            <a:r>
              <a:rPr kumimoji="1" lang="en-US" altLang="zh-CN" sz="32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3600" b="1">
                <a:latin typeface="Times New Roman" panose="02020603050405020304" pitchFamily="18" charset="0"/>
                <a:ea typeface="楷体_GB2312" pitchFamily="49" charset="-122"/>
              </a:rPr>
              <a:t>一般地，设</a:t>
            </a:r>
            <a:r>
              <a:rPr kumimoji="1" lang="en-US" altLang="zh-CN" sz="3600" b="1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zh-CN" altLang="en-US" sz="3600" b="1" i="1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en-US" altLang="zh-CN" sz="3600" b="1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zh-CN" altLang="zh-CN" sz="3600" b="1"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kumimoji="1"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zh-CN" altLang="zh-CN" sz="3600" b="1">
                <a:latin typeface="Times New Roman" panose="02020603050405020304" pitchFamily="18" charset="0"/>
                <a:ea typeface="楷体_GB2312" pitchFamily="49" charset="-122"/>
              </a:rPr>
              <a:t>中的两个事件</a:t>
            </a:r>
            <a:r>
              <a:rPr kumimoji="1" lang="zh-CN" altLang="en-US" sz="36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，若</a:t>
            </a:r>
            <a:r>
              <a:rPr kumimoji="1" lang="en-US" altLang="zh-CN" sz="36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P(A)&gt;</a:t>
            </a:r>
            <a:r>
              <a:rPr kumimoji="1" lang="en-US" altLang="zh-CN" sz="36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6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kumimoji="1" lang="zh-CN" altLang="zh-CN" sz="36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则</a:t>
            </a:r>
            <a:r>
              <a:rPr kumimoji="1" lang="zh-CN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839AE856-29EA-746A-78F7-CC1A8E6D317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chemeClr val="tx1"/>
                </a:solidFill>
                <a:ea typeface="楷体" panose="02010609060101010101" pitchFamily="49" charset="-122"/>
              </a:rPr>
              <a:t>条件概率的定义</a:t>
            </a:r>
          </a:p>
        </p:txBody>
      </p:sp>
      <p:graphicFrame>
        <p:nvGraphicFramePr>
          <p:cNvPr id="915461" name="Object 5">
            <a:extLst>
              <a:ext uri="{FF2B5EF4-FFF2-40B4-BE49-F238E27FC236}">
                <a16:creationId xmlns:a16="http://schemas.microsoft.com/office/drawing/2014/main" id="{09800C38-51F9-4B23-77D0-19AA1FB8B612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401888" y="3141663"/>
          <a:ext cx="3563937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200" imgH="952500" progId="Equation.3">
                  <p:embed/>
                </p:oleObj>
              </mc:Choice>
              <mc:Fallback>
                <p:oleObj name="Equation" r:id="rId2" imgW="2489200" imgH="95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141663"/>
                        <a:ext cx="3563937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5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5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1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5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5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458" grpId="0"/>
      <p:bldP spid="9154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2">
            <a:extLst>
              <a:ext uri="{FF2B5EF4-FFF2-40B4-BE49-F238E27FC236}">
                <a16:creationId xmlns:a16="http://schemas.microsoft.com/office/drawing/2014/main" id="{071B5485-0431-0C6D-855D-D97E9931FD83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AFB223-4AFA-4182-BF13-93A04BBC8CA3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79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5F1495F-F9D3-8370-D5A6-249F1DABEA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9275"/>
            <a:ext cx="8280400" cy="5400675"/>
          </a:xfrm>
        </p:spPr>
        <p:txBody>
          <a:bodyPr anchor="t"/>
          <a:lstStyle/>
          <a:p>
            <a:pPr algn="l" eaLnBrk="1" hangingPunct="1"/>
            <a:r>
              <a:rPr lang="zh-CN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一盒子装有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只产品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其中有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只一等品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1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只二等品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从中取产品两次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每次任取一只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作不放回抽样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b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>
            <a:extLst>
              <a:ext uri="{FF2B5EF4-FFF2-40B4-BE49-F238E27FC236}">
                <a16:creationId xmlns:a16="http://schemas.microsoft.com/office/drawing/2014/main" id="{9876F313-68F4-70FA-9A9B-26E91C16E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1625" y="620713"/>
            <a:ext cx="8540750" cy="12239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000"/>
              <a:t>由一个样本点组成的单点集</a:t>
            </a:r>
            <a:r>
              <a:rPr lang="en-US" altLang="zh-CN" sz="3000"/>
              <a:t>, </a:t>
            </a:r>
            <a:r>
              <a:rPr lang="zh-CN" altLang="en-US" sz="3000"/>
              <a:t>称为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基本事件</a:t>
            </a:r>
            <a:r>
              <a:rPr lang="en-US" altLang="zh-CN" sz="3000"/>
              <a:t>(elementary event).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1BE16210-7E71-A297-49D6-7AB34D218FD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79400" y="1700213"/>
            <a:ext cx="8540750" cy="18732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E</a:t>
            </a:r>
            <a:r>
              <a:rPr kumimoji="1" lang="en-US" altLang="zh-CN" sz="3000" b="1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kumimoji="1"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kumimoji="1" lang="zh-CN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掷一颗骰子，</a:t>
            </a:r>
            <a:r>
              <a:rPr kumimoji="1"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观察</a:t>
            </a:r>
            <a:r>
              <a:rPr kumimoji="1" lang="zh-CN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可能出现的点数；</a:t>
            </a:r>
            <a:endParaRPr kumimoji="1" lang="zh-CN" altLang="en-US" sz="3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spcBef>
                <a:spcPct val="4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3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</a:t>
            </a:r>
            <a:r>
              <a:rPr lang="en-US" altLang="zh-CN" sz="3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en-US" altLang="zh-CN" sz="30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en-US" altLang="zh-CN" sz="3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 {1,2,3,4,5,6</a:t>
            </a:r>
            <a:r>
              <a:rPr lang="en-US" altLang="zh-CN" sz="30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3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}</a:t>
            </a:r>
          </a:p>
          <a:p>
            <a:pPr marL="342900" indent="-342900">
              <a:spcBef>
                <a:spcPct val="4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 E</a:t>
            </a:r>
            <a:r>
              <a:rPr lang="en-US" altLang="zh-CN" sz="3000" b="1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有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个基本事件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{1},{2},{3},{4},{5},{6}.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6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4" grpId="0" build="p"/>
      <p:bldP spid="9861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2">
            <a:extLst>
              <a:ext uri="{FF2B5EF4-FFF2-40B4-BE49-F238E27FC236}">
                <a16:creationId xmlns:a16="http://schemas.microsoft.com/office/drawing/2014/main" id="{FF952A5E-2223-B62B-68E9-D852A11BB70F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12A0655-6BEA-4D4C-B36E-0E5AE9233F5F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80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0A407A8-0A09-167B-38F2-F67A46ADF4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9275"/>
            <a:ext cx="8280400" cy="5400675"/>
          </a:xfrm>
        </p:spPr>
        <p:txBody>
          <a:bodyPr anchor="t"/>
          <a:lstStyle/>
          <a:p>
            <a:pPr algn="l" eaLnBrk="1" hangingPunct="1"/>
            <a:r>
              <a:rPr lang="zh-CN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一盒子装有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只产品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其中有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只一等品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1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只二等品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从中取产品两次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每次任取一只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作不放回抽样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b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设事件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第一次取到的是一等品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第二次取到的是一等品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试求条件概率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2">
            <a:extLst>
              <a:ext uri="{FF2B5EF4-FFF2-40B4-BE49-F238E27FC236}">
                <a16:creationId xmlns:a16="http://schemas.microsoft.com/office/drawing/2014/main" id="{271A55D6-6888-F6CF-6275-E5B922FC26B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50E83F-994E-4284-8DDA-8623713A6E53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81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C9225618-B97D-DF48-C312-A8056614E3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9275"/>
            <a:ext cx="8280400" cy="5400675"/>
          </a:xfrm>
        </p:spPr>
        <p:txBody>
          <a:bodyPr anchor="t"/>
          <a:lstStyle/>
          <a:p>
            <a:pPr algn="l" eaLnBrk="1" hangingPunct="1"/>
            <a:r>
              <a:rPr lang="zh-CN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一盒子装有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只产品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其中有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只一等品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1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只二等品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从中取产品两次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每次任取一只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作不放回抽样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b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设事件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第一次取到的是一等品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第二次取到的是一等品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试求条件概率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),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91140" name="对象 1">
            <a:extLst>
              <a:ext uri="{FF2B5EF4-FFF2-40B4-BE49-F238E27FC236}">
                <a16:creationId xmlns:a16="http://schemas.microsoft.com/office/drawing/2014/main" id="{9C0C2D9C-8962-67D9-A167-C176EDA52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4350" y="2997200"/>
          <a:ext cx="11811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47" imgH="304668" progId="Equation.DSMT4">
                  <p:embed/>
                </p:oleObj>
              </mc:Choice>
              <mc:Fallback>
                <p:oleObj name="Equation" r:id="rId2" imgW="583947" imgH="304668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2997200"/>
                        <a:ext cx="11811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2">
            <a:extLst>
              <a:ext uri="{FF2B5EF4-FFF2-40B4-BE49-F238E27FC236}">
                <a16:creationId xmlns:a16="http://schemas.microsoft.com/office/drawing/2014/main" id="{CC19D2F9-2278-E235-396C-09F46F745EB3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68831B-1085-433F-ABC2-B9C06458D920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82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81C6D09-CB15-E05F-2DEC-0017B9CA8C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9275"/>
            <a:ext cx="8280400" cy="5400675"/>
          </a:xfrm>
        </p:spPr>
        <p:txBody>
          <a:bodyPr anchor="t"/>
          <a:lstStyle/>
          <a:p>
            <a:pPr algn="l" eaLnBrk="1" hangingPunct="1"/>
            <a:r>
              <a:rPr lang="zh-CN" altLang="en-US" sz="3200" b="1">
                <a:latin typeface="Times New Roman" panose="02020603050405020304" pitchFamily="18" charset="0"/>
                <a:sym typeface="Symbol" panose="05050102010706020507" pitchFamily="18" charset="2"/>
              </a:rPr>
              <a:t>例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一盒子装有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(a+b)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只产品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其中有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只一等品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b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只二等品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从中取产品两次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每次任取一只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作不放回抽样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b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设事件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第一次取到的是一等品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事件</a:t>
            </a:r>
            <a:r>
              <a:rPr lang="en-US" altLang="zh-CN" sz="32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第二次取到的是一等品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"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试求条件概率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),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92164" name="对象 1">
            <a:extLst>
              <a:ext uri="{FF2B5EF4-FFF2-40B4-BE49-F238E27FC236}">
                <a16:creationId xmlns:a16="http://schemas.microsoft.com/office/drawing/2014/main" id="{4AF2CC25-4AC8-1210-88EE-6B49B4B0D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4350" y="2997200"/>
          <a:ext cx="11811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47" imgH="304668" progId="Equation.DSMT4">
                  <p:embed/>
                </p:oleObj>
              </mc:Choice>
              <mc:Fallback>
                <p:oleObj name="Equation" r:id="rId2" imgW="583947" imgH="304668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2997200"/>
                        <a:ext cx="11811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>
            <a:extLst>
              <a:ext uri="{FF2B5EF4-FFF2-40B4-BE49-F238E27FC236}">
                <a16:creationId xmlns:a16="http://schemas.microsoft.com/office/drawing/2014/main" id="{0D48CBC0-0775-6446-61DB-89152976588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4762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z="3600" b="1">
                <a:ea typeface="楷体" panose="02010609060101010101" pitchFamily="49" charset="-122"/>
              </a:rPr>
              <a:t>“</a:t>
            </a:r>
            <a:r>
              <a:rPr lang="zh-CN" altLang="en-US" sz="3600" b="1">
                <a:ea typeface="楷体" panose="02010609060101010101" pitchFamily="49" charset="-122"/>
              </a:rPr>
              <a:t>条件概率”和“概率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zh-CN" altLang="en-US" sz="3600" b="1">
              <a:ea typeface="楷体" panose="02010609060101010101" pitchFamily="49" charset="-122"/>
            </a:endParaRPr>
          </a:p>
        </p:txBody>
      </p:sp>
      <p:sp>
        <p:nvSpPr>
          <p:cNvPr id="917507" name="Rectangle 3">
            <a:extLst>
              <a:ext uri="{FF2B5EF4-FFF2-40B4-BE49-F238E27FC236}">
                <a16:creationId xmlns:a16="http://schemas.microsoft.com/office/drawing/2014/main" id="{73FCB9FB-7E89-350A-E56F-31AE2190296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07950" y="1628775"/>
            <a:ext cx="9310688" cy="4194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条件概率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( |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符合概率定义中的三个条件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非负性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:   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对任一事件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有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)0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规范性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:   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对于样本空间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S,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有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)=1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可列可加性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:    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6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,...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是两两互斥事件，</a:t>
            </a:r>
          </a:p>
          <a:p>
            <a:pPr eaLnBrk="1" hangingPunct="1"/>
            <a:endParaRPr lang="en-US" altLang="zh-CN" sz="3600" b="1">
              <a:latin typeface="Times New Roman" panose="02020603050405020304" pitchFamily="18" charset="0"/>
            </a:endParaRPr>
          </a:p>
        </p:txBody>
      </p:sp>
      <p:sp>
        <p:nvSpPr>
          <p:cNvPr id="917508" name="WordArt 4">
            <a:extLst>
              <a:ext uri="{FF2B5EF4-FFF2-40B4-BE49-F238E27FC236}">
                <a16:creationId xmlns:a16="http://schemas.microsoft.com/office/drawing/2014/main" id="{4A9EAE4A-B2CF-2F75-E6A4-EB76ECA92D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260000">
            <a:off x="827088" y="620713"/>
            <a:ext cx="850900" cy="9985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wordArtVert" wrap="none" fromWordArt="1">
            <a:prstTxWarp prst="textPlain">
              <a:avLst>
                <a:gd name="adj" fmla="val 69310"/>
              </a:avLst>
            </a:prstTxWarp>
          </a:bodyPr>
          <a:lstStyle/>
          <a:p>
            <a:pPr algn="ctr" fontAlgn="auto"/>
            <a:r>
              <a:rPr lang="en-US" altLang="zh-CN" sz="3600" i="1" kern="10">
                <a:solidFill>
                  <a:srgbClr val="993366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?</a:t>
            </a:r>
            <a:endParaRPr lang="zh-CN" altLang="en-US" sz="3600" i="1" kern="10">
              <a:solidFill>
                <a:srgbClr val="993366"/>
              </a:solidFill>
              <a:effectLst>
                <a:outerShdw dist="35921" dir="2700000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graphicFrame>
        <p:nvGraphicFramePr>
          <p:cNvPr id="917509" name="Object 5">
            <a:extLst>
              <a:ext uri="{FF2B5EF4-FFF2-40B4-BE49-F238E27FC236}">
                <a16:creationId xmlns:a16="http://schemas.microsoft.com/office/drawing/2014/main" id="{8C852958-C9F9-F023-3B31-CA728AEA9C30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870075" y="4365625"/>
          <a:ext cx="522287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606800" imgH="1104900" progId="Equation.3">
                  <p:embed/>
                </p:oleObj>
              </mc:Choice>
              <mc:Fallback>
                <p:oleObj name="公式" r:id="rId2" imgW="3606800" imgH="1104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4365625"/>
                        <a:ext cx="522287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1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1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1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91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91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3">
            <a:extLst>
              <a:ext uri="{FF2B5EF4-FFF2-40B4-BE49-F238E27FC236}">
                <a16:creationId xmlns:a16="http://schemas.microsoft.com/office/drawing/2014/main" id="{FEB1B8ED-EE07-D29E-428C-DB60308CF6DD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251BC75-7882-4799-BCDD-90574D382E5E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84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8531" name="Rectangle 3">
            <a:extLst>
              <a:ext uri="{FF2B5EF4-FFF2-40B4-BE49-F238E27FC236}">
                <a16:creationId xmlns:a16="http://schemas.microsoft.com/office/drawing/2014/main" id="{73FE8519-B44C-2E51-B9F2-D9625E039E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925" y="836613"/>
            <a:ext cx="9144000" cy="5743575"/>
          </a:xfrm>
        </p:spPr>
        <p:txBody>
          <a:bodyPr/>
          <a:lstStyle/>
          <a:p>
            <a:pPr marL="0" indent="0" eaLnBrk="1" hangingPunct="1"/>
            <a:r>
              <a:rPr lang="zh-CN" altLang="en-US" sz="3800" b="1">
                <a:solidFill>
                  <a:schemeClr val="tx2"/>
                </a:solidFill>
                <a:latin typeface="Times New Roman" panose="02020603050405020304" pitchFamily="18" charset="0"/>
              </a:rPr>
              <a:t>乘法定理</a:t>
            </a:r>
            <a:r>
              <a:rPr lang="zh-CN" altLang="en-US" sz="3600">
                <a:latin typeface="Times New Roman" panose="02020603050405020304" pitchFamily="18" charset="0"/>
              </a:rPr>
              <a:t>  </a:t>
            </a:r>
            <a:r>
              <a:rPr lang="zh-CN" altLang="en-US" sz="3600" b="1"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)&gt;0, </a:t>
            </a:r>
            <a:r>
              <a:rPr lang="zh-CN" altLang="en-US" sz="3600" b="1">
                <a:latin typeface="Times New Roman" panose="02020603050405020304" pitchFamily="18" charset="0"/>
              </a:rPr>
              <a:t>则有</a:t>
            </a:r>
          </a:p>
          <a:p>
            <a:pPr marL="0" indent="0" eaLnBrk="1" hangingPunct="1"/>
            <a:r>
              <a:rPr lang="zh-CN" altLang="en-US" sz="3600">
                <a:latin typeface="Times New Roman" panose="02020603050405020304" pitchFamily="18" charset="0"/>
              </a:rPr>
              <a:t>	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 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	</a:t>
            </a:r>
            <a:r>
              <a:rPr lang="en-US" altLang="zh-CN" sz="3600">
                <a:latin typeface="Times New Roman" panose="02020603050405020304" pitchFamily="18" charset="0"/>
              </a:rPr>
              <a:t>		</a:t>
            </a:r>
            <a:r>
              <a:rPr lang="en-US" altLang="zh-CN" sz="3600" b="1">
                <a:latin typeface="Times New Roman" panose="02020603050405020304" pitchFamily="18" charset="0"/>
              </a:rPr>
              <a:t>(5.3)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)&gt;0,</a:t>
            </a:r>
            <a:r>
              <a:rPr lang="zh-CN" altLang="en-US" sz="3600" b="1">
                <a:latin typeface="Times New Roman" panose="02020603050405020304" pitchFamily="18" charset="0"/>
              </a:rPr>
              <a:t>推广：</a:t>
            </a:r>
          </a:p>
          <a:p>
            <a:pPr marL="0" indent="0" eaLnBrk="1" hangingPunct="1"/>
            <a:r>
              <a:rPr lang="zh-CN" altLang="en-US">
                <a:latin typeface="Times New Roman" panose="02020603050405020304" pitchFamily="18" charset="0"/>
              </a:rPr>
              <a:t>	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ABC</a:t>
            </a:r>
            <a:r>
              <a:rPr lang="en-US" altLang="zh-CN" sz="3600" b="1"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C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	(5.4)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8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8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3">
            <a:extLst>
              <a:ext uri="{FF2B5EF4-FFF2-40B4-BE49-F238E27FC236}">
                <a16:creationId xmlns:a16="http://schemas.microsoft.com/office/drawing/2014/main" id="{7B14C81A-31C5-E2D8-B5D8-B13D20361895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9960B79-5BB8-473E-A1D3-4276A117A3CB}" type="slidenum">
              <a:rPr kumimoji="1" lang="en-US" altLang="zh-CN" sz="1400">
                <a:solidFill>
                  <a:srgbClr val="7979A5"/>
                </a:solidFill>
                <a:latin typeface="Times New Roman" panose="02020603050405020304" pitchFamily="18" charset="0"/>
              </a:rPr>
              <a:pPr algn="r" eaLnBrk="1" hangingPunct="1"/>
              <a:t>85</a:t>
            </a:fld>
            <a:endParaRPr kumimoji="1" lang="en-US" altLang="zh-CN" sz="1400">
              <a:solidFill>
                <a:srgbClr val="7979A5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4095961-1C5F-59FB-EDA9-3A0DC5D8D4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925" y="836613"/>
            <a:ext cx="9144000" cy="5743575"/>
          </a:xfrm>
        </p:spPr>
        <p:txBody>
          <a:bodyPr/>
          <a:lstStyle/>
          <a:p>
            <a:pPr marL="0" indent="0" eaLnBrk="1" hangingPunct="1"/>
            <a:r>
              <a:rPr lang="zh-CN" altLang="en-US" sz="3800" b="1">
                <a:solidFill>
                  <a:schemeClr val="tx2"/>
                </a:solidFill>
                <a:latin typeface="Times New Roman" panose="02020603050405020304" pitchFamily="18" charset="0"/>
              </a:rPr>
              <a:t>乘法定理</a:t>
            </a:r>
            <a:r>
              <a:rPr lang="zh-CN" altLang="en-US" sz="3600">
                <a:latin typeface="Times New Roman" panose="02020603050405020304" pitchFamily="18" charset="0"/>
              </a:rPr>
              <a:t>  </a:t>
            </a:r>
            <a:r>
              <a:rPr lang="zh-CN" altLang="en-US" sz="3600" b="1"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)&gt;0, </a:t>
            </a:r>
            <a:r>
              <a:rPr lang="zh-CN" altLang="en-US" sz="3600" b="1">
                <a:latin typeface="Times New Roman" panose="02020603050405020304" pitchFamily="18" charset="0"/>
              </a:rPr>
              <a:t>则有</a:t>
            </a:r>
          </a:p>
          <a:p>
            <a:pPr marL="0" indent="0" eaLnBrk="1" hangingPunct="1"/>
            <a:r>
              <a:rPr lang="zh-CN" altLang="en-US" sz="3600">
                <a:latin typeface="Times New Roman" panose="02020603050405020304" pitchFamily="18" charset="0"/>
              </a:rPr>
              <a:t>	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 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	</a:t>
            </a:r>
            <a:r>
              <a:rPr lang="en-US" altLang="zh-CN" sz="3600">
                <a:latin typeface="Times New Roman" panose="02020603050405020304" pitchFamily="18" charset="0"/>
              </a:rPr>
              <a:t>		</a:t>
            </a:r>
            <a:r>
              <a:rPr lang="en-US" altLang="zh-CN" sz="3600" b="1">
                <a:latin typeface="Times New Roman" panose="02020603050405020304" pitchFamily="18" charset="0"/>
              </a:rPr>
              <a:t>(5.3)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)&gt;0,</a:t>
            </a:r>
            <a:r>
              <a:rPr lang="zh-CN" altLang="en-US" sz="3600" b="1">
                <a:latin typeface="Times New Roman" panose="02020603050405020304" pitchFamily="18" charset="0"/>
              </a:rPr>
              <a:t>推广：</a:t>
            </a:r>
          </a:p>
          <a:p>
            <a:pPr marL="0" indent="0" eaLnBrk="1" hangingPunct="1"/>
            <a:r>
              <a:rPr lang="zh-CN" altLang="en-US">
                <a:latin typeface="Times New Roman" panose="02020603050405020304" pitchFamily="18" charset="0"/>
              </a:rPr>
              <a:t>	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ABC</a:t>
            </a:r>
            <a:r>
              <a:rPr lang="en-US" altLang="zh-CN" sz="3600" b="1">
                <a:latin typeface="Times New Roman" panose="02020603050405020304" pitchFamily="18" charset="0"/>
              </a:rPr>
              <a:t>)=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C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AB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>
                <a:latin typeface="Times New Roman" panose="02020603050405020304" pitchFamily="18" charset="0"/>
              </a:rPr>
              <a:t>|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</a:t>
            </a:r>
            <a:r>
              <a:rPr lang="en-US" altLang="zh-CN" sz="3600" b="1" i="1"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latin typeface="Times New Roman" panose="02020603050405020304" pitchFamily="18" charset="0"/>
              </a:rPr>
              <a:t>)	(5.4)</a:t>
            </a:r>
          </a:p>
          <a:p>
            <a:pPr marL="0" indent="0" eaLnBrk="1" hangingPunct="1"/>
            <a:r>
              <a:rPr lang="zh-CN" altLang="en-US" sz="3600" b="1">
                <a:latin typeface="Times New Roman" panose="02020603050405020304" pitchFamily="18" charset="0"/>
              </a:rPr>
              <a:t>一般地</a:t>
            </a:r>
            <a:r>
              <a:rPr lang="en-US" altLang="zh-CN" sz="3600" b="1"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latin typeface="Times New Roman" panose="02020603050405020304" pitchFamily="18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3600" b="1"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</a:rPr>
              <a:t>,...,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en-US" altLang="zh-CN" sz="3600" b="1" i="1" baseline="-25000"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latin typeface="Times New Roman" panose="02020603050405020304" pitchFamily="18" charset="0"/>
              </a:rPr>
              <a:t>为</a:t>
            </a:r>
            <a:r>
              <a:rPr lang="en-US" altLang="zh-CN" sz="3600" b="1" i="1"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latin typeface="Times New Roman" panose="02020603050405020304" pitchFamily="18" charset="0"/>
              </a:rPr>
              <a:t>个事件</a:t>
            </a:r>
            <a:r>
              <a:rPr lang="en-US" altLang="zh-CN" sz="3600" b="1"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latin typeface="Times New Roman" panose="02020603050405020304" pitchFamily="18" charset="0"/>
              </a:rPr>
              <a:t>n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2,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...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3600" b="1">
                <a:latin typeface="Times New Roman" panose="02020603050405020304" pitchFamily="18" charset="0"/>
                <a:sym typeface="Symbol" panose="05050102010706020507" pitchFamily="18" charset="2"/>
              </a:rPr>
              <a:t>)&gt;0, </a:t>
            </a:r>
            <a:r>
              <a:rPr lang="zh-CN" altLang="en-US" sz="3600" b="1">
                <a:latin typeface="Times New Roman" panose="02020603050405020304" pitchFamily="18" charset="0"/>
                <a:sym typeface="Symbol" panose="05050102010706020507" pitchFamily="18" charset="2"/>
              </a:rPr>
              <a:t>则有</a:t>
            </a:r>
          </a:p>
          <a:p>
            <a:pPr marL="0" indent="0" eaLnBrk="1" hangingPunct="1"/>
            <a:r>
              <a:rPr lang="zh-CN" altLang="en-US" sz="36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...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...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*P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...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...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3600" b="1">
                <a:latin typeface="Times New Roman" panose="02020603050405020304" pitchFamily="18" charset="0"/>
              </a:rPr>
              <a:t>(5.5)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3">
            <a:extLst>
              <a:ext uri="{FF2B5EF4-FFF2-40B4-BE49-F238E27FC236}">
                <a16:creationId xmlns:a16="http://schemas.microsoft.com/office/drawing/2014/main" id="{376A7DB6-AC8C-9D8C-18C5-49081B8B159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F1D19C6-C124-458F-9D15-1F598C0B36A4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86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B115296-8F85-5E6B-BCC6-E58FCDB1CF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49275"/>
            <a:ext cx="9144000" cy="3284538"/>
          </a:xfrm>
        </p:spPr>
        <p:txBody>
          <a:bodyPr anchor="t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600" b="1">
                <a:latin typeface="Times New Roman" panose="02020603050405020304" pitchFamily="18" charset="0"/>
              </a:rPr>
              <a:t>例</a:t>
            </a:r>
            <a:r>
              <a:rPr lang="en-US" altLang="zh-CN" sz="3600" b="1">
                <a:latin typeface="Times New Roman" panose="02020603050405020304" pitchFamily="18" charset="0"/>
              </a:rPr>
              <a:t>3 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设袋中装有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只红球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只白球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每次自袋中任取一只球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观察其颜色后放回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并再放入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只与所取出的那只球同色的球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若在袋中连续取球两次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试求第一、二次取到红球的概率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b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解  以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=1,2)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表示事件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"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次取到红球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",</a:t>
            </a:r>
            <a:endParaRPr lang="en-US" altLang="zh-CN" sz="36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3">
            <a:extLst>
              <a:ext uri="{FF2B5EF4-FFF2-40B4-BE49-F238E27FC236}">
                <a16:creationId xmlns:a16="http://schemas.microsoft.com/office/drawing/2014/main" id="{5E49B879-6DB8-6D83-BA33-C748C5913465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7169E31-168E-45EA-8E0C-4FDB19DBDE6E}" type="slidenum">
              <a:rPr kumimoji="1" lang="en-US" altLang="zh-CN" sz="1400">
                <a:solidFill>
                  <a:schemeClr val="folHlink"/>
                </a:solidFill>
                <a:latin typeface="Times New Roman" panose="02020603050405020304" pitchFamily="18" charset="0"/>
              </a:rPr>
              <a:pPr algn="r" eaLnBrk="1" hangingPunct="1"/>
              <a:t>87</a:t>
            </a:fld>
            <a:endParaRPr kumimoji="1" lang="en-US" altLang="zh-CN" sz="140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37EEF65-4014-3FD8-A121-4380B8B00E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3263"/>
            <a:ext cx="9144000" cy="3949700"/>
          </a:xfrm>
        </p:spPr>
        <p:txBody>
          <a:bodyPr anchor="t"/>
          <a:lstStyle/>
          <a:p>
            <a:pPr algn="l" eaLnBrk="1" hangingPunct="1"/>
            <a:r>
              <a:rPr lang="zh-CN" altLang="en-US" sz="3800" b="1"/>
              <a:t>例</a:t>
            </a:r>
            <a:r>
              <a:rPr lang="en-US" altLang="zh-CN" sz="3800" b="1"/>
              <a:t>4 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某种透镜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第一次落下时打破的概率为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1/2,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若第一次落下来未打破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第二次落下打破的概率为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7/10,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若前两次落下未打破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第三次落下打破的概率为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9/10.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试求透镜落下三次而未打破的概率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b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zh-CN" altLang="en-US" sz="3800" b="1">
                <a:latin typeface="Times New Roman" panose="02020603050405020304" pitchFamily="18" charset="0"/>
              </a:rPr>
              <a:t>解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以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8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800" b="1">
                <a:solidFill>
                  <a:schemeClr val="tx1"/>
                </a:solidFill>
                <a:latin typeface="Times New Roman" panose="02020603050405020304" pitchFamily="18" charset="0"/>
              </a:rPr>
              <a:t>=1,2,3)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表示事件“透镜第</a:t>
            </a:r>
            <a:r>
              <a:rPr lang="en-US" altLang="zh-CN" sz="38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3800" b="1">
                <a:solidFill>
                  <a:schemeClr val="tx1"/>
                </a:solidFill>
                <a:latin typeface="Times New Roman" panose="02020603050405020304" pitchFamily="18" charset="0"/>
              </a:rPr>
              <a:t>次落下打破”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F9A54855-F8B8-DE7D-A6A0-7B7AE7FDBCA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1"/>
              <a:t>例</a:t>
            </a:r>
            <a:r>
              <a:rPr lang="en-US" altLang="zh-CN" sz="3600" b="1"/>
              <a:t>5 </a:t>
            </a:r>
            <a:r>
              <a:rPr lang="zh-CN" altLang="en-US" sz="3600" b="1">
                <a:solidFill>
                  <a:schemeClr val="tx1"/>
                </a:solidFill>
              </a:rPr>
              <a:t>某电子设备厂所用元件由三家元件厂供给</a:t>
            </a:r>
            <a:r>
              <a:rPr lang="en-US" altLang="zh-CN" sz="3600" b="1">
                <a:solidFill>
                  <a:schemeClr val="tx1"/>
                </a:solidFill>
              </a:rPr>
              <a:t>, </a:t>
            </a:r>
            <a:r>
              <a:rPr lang="zh-CN" altLang="en-US" sz="3600" b="1">
                <a:solidFill>
                  <a:schemeClr val="tx1"/>
                </a:solidFill>
              </a:rPr>
              <a:t>根据以往纪录有以下数据</a:t>
            </a:r>
            <a:r>
              <a:rPr lang="en-US" altLang="zh-CN" sz="3600" b="1">
                <a:solidFill>
                  <a:schemeClr val="tx1"/>
                </a:solidFill>
              </a:rPr>
              <a:t>:</a:t>
            </a:r>
            <a:endParaRPr lang="en-US" altLang="zh-CN" sz="3600" b="1"/>
          </a:p>
        </p:txBody>
      </p:sp>
      <p:sp>
        <p:nvSpPr>
          <p:cNvPr id="98307" name="Text Box 3">
            <a:extLst>
              <a:ext uri="{FF2B5EF4-FFF2-40B4-BE49-F238E27FC236}">
                <a16:creationId xmlns:a16="http://schemas.microsoft.com/office/drawing/2014/main" id="{FD944D25-CB28-F587-345F-640EF6A61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68863"/>
            <a:ext cx="89154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latin typeface="Times New Roman" panose="02020603050405020304" pitchFamily="18" charset="0"/>
              </a:rPr>
              <a:t>设这三厂产品在仓库中混合摆放无区别标志在仓库中任取一只元件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求它是次品的概率</a:t>
            </a:r>
            <a:r>
              <a:rPr kumimoji="1" lang="en-US" altLang="zh-CN" sz="3600" b="1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21604" name="Group 4">
            <a:extLst>
              <a:ext uri="{FF2B5EF4-FFF2-40B4-BE49-F238E27FC236}">
                <a16:creationId xmlns:a16="http://schemas.microsoft.com/office/drawing/2014/main" id="{422FBCF0-FE2B-9E33-5CC5-BE3EFE1352A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323850" y="2016125"/>
          <a:ext cx="8589963" cy="2571750"/>
        </p:xfrm>
        <a:graphic>
          <a:graphicData uri="http://schemas.openxmlformats.org/drawingml/2006/table">
            <a:tbl>
              <a:tblPr/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制造厂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次品率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提供的份额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0.02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0.15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0.01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0.80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0.03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0.05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>
            <a:extLst>
              <a:ext uri="{FF2B5EF4-FFF2-40B4-BE49-F238E27FC236}">
                <a16:creationId xmlns:a16="http://schemas.microsoft.com/office/drawing/2014/main" id="{2C861BF2-4584-EE2F-A14D-7DB365012C5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495300" y="3357563"/>
            <a:ext cx="8540750" cy="28987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解  以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/>
              <a:t>表示事件“取到的是次品”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/>
              <a:t>     以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 i="1" baseline="-25000">
                <a:latin typeface="Times New Roman" panose="02020603050405020304" pitchFamily="18" charset="0"/>
              </a:rPr>
              <a:t>i</a:t>
            </a:r>
            <a:r>
              <a:rPr lang="zh-CN" altLang="en-US" sz="3600" b="1"/>
              <a:t>（</a:t>
            </a:r>
            <a:r>
              <a:rPr lang="en-US" altLang="zh-CN" sz="3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600" b="1"/>
              <a:t>=1,2,3</a:t>
            </a:r>
            <a:r>
              <a:rPr lang="zh-CN" altLang="en-US" sz="3600" b="1"/>
              <a:t>）表示事件“取到的产品由第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zh-CN" altLang="en-US" sz="3600" b="1"/>
              <a:t>家工厂生产”</a:t>
            </a:r>
          </a:p>
        </p:txBody>
      </p:sp>
      <p:graphicFrame>
        <p:nvGraphicFramePr>
          <p:cNvPr id="922627" name="Group 3">
            <a:extLst>
              <a:ext uri="{FF2B5EF4-FFF2-40B4-BE49-F238E27FC236}">
                <a16:creationId xmlns:a16="http://schemas.microsoft.com/office/drawing/2014/main" id="{F1EAB2AF-BC38-FD75-DFE6-5B6816A4DE23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554038" y="620713"/>
          <a:ext cx="8266112" cy="2592387"/>
        </p:xfrm>
        <a:graphic>
          <a:graphicData uri="http://schemas.openxmlformats.org/drawingml/2006/table">
            <a:tbl>
              <a:tblPr/>
              <a:tblGrid>
                <a:gridCol w="1497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制造厂</a:t>
                      </a:r>
                    </a:p>
                  </a:txBody>
                  <a:tcPr marL="89996" marR="89996" marT="46776" marB="4677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次品率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提供的份额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marL="89996" marR="89996" marT="46776" marB="4677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0.02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0.15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marL="89996" marR="89996" marT="46776" marB="4677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0.01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0.80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marL="89996" marR="89996" marT="46776" marB="4677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0.03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0.05</a:t>
                      </a:r>
                    </a:p>
                  </a:txBody>
                  <a:tcPr marL="89996" marR="89996" marT="46776" marB="467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>
            <a:extLst>
              <a:ext uri="{FF2B5EF4-FFF2-40B4-BE49-F238E27FC236}">
                <a16:creationId xmlns:a16="http://schemas.microsoft.com/office/drawing/2014/main" id="{EBBCE419-7FDE-E7BB-E168-441549098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1625" y="620713"/>
            <a:ext cx="8540750" cy="12239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000"/>
              <a:t>由一个样本点组成的单点集</a:t>
            </a:r>
            <a:r>
              <a:rPr lang="en-US" altLang="zh-CN" sz="3000"/>
              <a:t>, </a:t>
            </a:r>
            <a:r>
              <a:rPr lang="zh-CN" altLang="en-US" sz="3000"/>
              <a:t>称为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基本事件</a:t>
            </a:r>
            <a:r>
              <a:rPr lang="en-US" altLang="zh-CN" sz="3000"/>
              <a:t>(elementary event).</a:t>
            </a:r>
          </a:p>
        </p:txBody>
      </p:sp>
      <p:sp>
        <p:nvSpPr>
          <p:cNvPr id="987139" name="Rectangle 3">
            <a:extLst>
              <a:ext uri="{FF2B5EF4-FFF2-40B4-BE49-F238E27FC236}">
                <a16:creationId xmlns:a16="http://schemas.microsoft.com/office/drawing/2014/main" id="{144DDA6D-B0BB-5FDF-7553-E3016094F98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79400" y="2851150"/>
            <a:ext cx="8540750" cy="18732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样本空间</a:t>
            </a:r>
            <a:r>
              <a:rPr lang="en-US" altLang="zh-CN" sz="3000" b="1" i="1"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是</a:t>
            </a:r>
            <a:r>
              <a:rPr lang="en-US" altLang="zh-CN" sz="3000" b="1" i="1"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自身的子集，每次试验中，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中的一个样本点总会出现，所以，它总是发生的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称为</a:t>
            </a:r>
            <a:r>
              <a:rPr lang="zh-CN" altLang="en-US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必然事件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certain event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）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lang="en-US" altLang="zh-CN" sz="3000" b="1"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987140" name="Rectangle 4">
            <a:extLst>
              <a:ext uri="{FF2B5EF4-FFF2-40B4-BE49-F238E27FC236}">
                <a16:creationId xmlns:a16="http://schemas.microsoft.com/office/drawing/2014/main" id="{3B695316-9E76-5B84-5D92-E27255F3AC9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4581525"/>
            <a:ext cx="8540750" cy="18732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空集</a:t>
            </a:r>
            <a:r>
              <a:rPr lang="en-US" altLang="zh-CN" sz="3000" b="1" i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  <a:sym typeface="Symbol" pitchFamily="18" charset="2"/>
              </a:rPr>
              <a:t>f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作为样本空间的子集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不包含任何样本点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它在每次试验中都不发生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, 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称为</a:t>
            </a:r>
            <a:r>
              <a:rPr lang="zh-CN" altLang="en-US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  <a:sym typeface="Symbol" pitchFamily="18" charset="2"/>
              </a:rPr>
              <a:t>不可能事件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impossible event</a:t>
            </a:r>
            <a:r>
              <a:rPr lang="zh-CN" altLang="en-US" sz="3000" b="1">
                <a:effectLst>
                  <a:outerShdw blurRad="38100" dist="38100" dir="2700000" algn="tl">
                    <a:srgbClr val="000000"/>
                  </a:outerShdw>
                </a:effectLst>
              </a:rPr>
              <a:t>）</a:t>
            </a:r>
            <a:r>
              <a:rPr lang="en-US" altLang="zh-CN" sz="3000" b="1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.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40C17868-02E5-9A6A-C87E-6AE3D8AF8B14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844675"/>
            <a:ext cx="3240087" cy="620713"/>
            <a:chOff x="295" y="1344"/>
            <a:chExt cx="1859" cy="391"/>
          </a:xfrm>
        </p:grpSpPr>
        <p:sp>
          <p:nvSpPr>
            <p:cNvPr id="17418" name="Rectangle 6">
              <a:extLst>
                <a:ext uri="{FF2B5EF4-FFF2-40B4-BE49-F238E27FC236}">
                  <a16:creationId xmlns:a16="http://schemas.microsoft.com/office/drawing/2014/main" id="{34E3A84D-0535-AB06-CC90-AA82BD979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44"/>
              <a:ext cx="1859" cy="363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7419" name="Group 7">
              <a:extLst>
                <a:ext uri="{FF2B5EF4-FFF2-40B4-BE49-F238E27FC236}">
                  <a16:creationId xmlns:a16="http://schemas.microsoft.com/office/drawing/2014/main" id="{A41C4B0C-E3D5-4916-2140-66EED44E0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1389"/>
              <a:ext cx="1817" cy="346"/>
              <a:chOff x="3233" y="1586"/>
              <a:chExt cx="1817" cy="346"/>
            </a:xfrm>
          </p:grpSpPr>
          <p:graphicFrame>
            <p:nvGraphicFramePr>
              <p:cNvPr id="17420" name="Object 8">
                <a:extLst>
                  <a:ext uri="{FF2B5EF4-FFF2-40B4-BE49-F238E27FC236}">
                    <a16:creationId xmlns:a16="http://schemas.microsoft.com/office/drawing/2014/main" id="{F807C6F1-6276-6C92-B9F3-AEABBDDE19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3" y="1621"/>
              <a:ext cx="282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0" imgH="9448" progId="Equation.3">
                      <p:embed/>
                    </p:oleObj>
                  </mc:Choice>
                  <mc:Fallback>
                    <p:oleObj name="公式" r:id="rId2" imgW="0" imgH="9448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3" y="1621"/>
                            <a:ext cx="282" cy="2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99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87145" name="Text Box 9">
                <a:extLst>
                  <a:ext uri="{FF2B5EF4-FFF2-40B4-BE49-F238E27FC236}">
                    <a16:creationId xmlns:a16="http://schemas.microsoft.com/office/drawing/2014/main" id="{CB1650F8-CDAB-DF27-DA9E-8AB1889E6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5" y="1586"/>
                <a:ext cx="1645" cy="3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3000" b="1" i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  <a:ea typeface="楷体_GB2312" pitchFamily="49" charset="-122"/>
                    <a:cs typeface="Times New Roman" pitchFamily="18" charset="0"/>
                  </a:rPr>
                  <a:t>A</a:t>
                </a:r>
                <a:r>
                  <a:rPr kumimoji="1" lang="zh-CN" altLang="en-US" sz="3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楷体_GB2312" pitchFamily="49" charset="-122"/>
                    <a:ea typeface="楷体_GB2312" pitchFamily="49" charset="-122"/>
                  </a:rPr>
                  <a:t>中样本点出现</a:t>
                </a:r>
              </a:p>
            </p:txBody>
          </p:sp>
        </p:grpSp>
      </p:grpSp>
      <p:sp>
        <p:nvSpPr>
          <p:cNvPr id="987146" name="AutoShape 10">
            <a:extLst>
              <a:ext uri="{FF2B5EF4-FFF2-40B4-BE49-F238E27FC236}">
                <a16:creationId xmlns:a16="http://schemas.microsoft.com/office/drawing/2014/main" id="{F3DC506C-89DB-E032-39CC-3C666C66C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060575"/>
            <a:ext cx="969962" cy="203200"/>
          </a:xfrm>
          <a:prstGeom prst="leftRightArrow">
            <a:avLst>
              <a:gd name="adj1" fmla="val 50000"/>
              <a:gd name="adj2" fmla="val 95469"/>
            </a:avLst>
          </a:prstGeom>
          <a:gradFill rotWithShape="1">
            <a:gsLst>
              <a:gs pos="0">
                <a:schemeClr val="tx1"/>
              </a:gs>
              <a:gs pos="50000">
                <a:srgbClr val="000082"/>
              </a:gs>
              <a:gs pos="100000">
                <a:schemeClr val="tx1"/>
              </a:gs>
            </a:gsLst>
            <a:lin ang="2700000" scaled="1"/>
          </a:gra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8C299A24-A12A-0540-68B3-11A036907CFB}"/>
              </a:ext>
            </a:extLst>
          </p:cNvPr>
          <p:cNvGrpSpPr>
            <a:grpSpLocks/>
          </p:cNvGrpSpPr>
          <p:nvPr/>
        </p:nvGrpSpPr>
        <p:grpSpPr bwMode="auto">
          <a:xfrm>
            <a:off x="5364163" y="1844675"/>
            <a:ext cx="2720975" cy="647700"/>
            <a:chOff x="3243" y="1389"/>
            <a:chExt cx="1714" cy="408"/>
          </a:xfrm>
        </p:grpSpPr>
        <p:sp>
          <p:nvSpPr>
            <p:cNvPr id="17416" name="Rectangle 12">
              <a:extLst>
                <a:ext uri="{FF2B5EF4-FFF2-40B4-BE49-F238E27FC236}">
                  <a16:creationId xmlns:a16="http://schemas.microsoft.com/office/drawing/2014/main" id="{ACE19983-4021-67C1-FBFA-5CA614C1A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389"/>
              <a:ext cx="1361" cy="408"/>
            </a:xfrm>
            <a:prstGeom prst="rect">
              <a:avLst/>
            </a:prstGeom>
            <a:solidFill>
              <a:srgbClr val="FF99FF">
                <a:alpha val="54117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87150" name="Text Box 14">
              <a:extLst>
                <a:ext uri="{FF2B5EF4-FFF2-40B4-BE49-F238E27FC236}">
                  <a16:creationId xmlns:a16="http://schemas.microsoft.com/office/drawing/2014/main" id="{148A99E8-F0C1-AE01-54AB-5A23C9B9B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389"/>
              <a:ext cx="1578" cy="3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事件</a:t>
              </a:r>
              <a:r>
                <a:rPr kumimoji="1" lang="en-US" altLang="zh-CN" sz="30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A</a:t>
              </a:r>
              <a:r>
                <a:rPr kumimoji="1" lang="zh-CN" altLang="en-US" sz="30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发生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8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8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8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39" grpId="0"/>
      <p:bldP spid="987140" grpId="0"/>
      <p:bldP spid="9871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5412359-1F1B-3629-F3B1-E8A0C9FB6E5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-100013"/>
            <a:ext cx="9144000" cy="5584826"/>
          </a:xfrm>
        </p:spPr>
        <p:txBody>
          <a:bodyPr/>
          <a:lstStyle/>
          <a:p>
            <a:pPr algn="l" eaLnBrk="1" hangingPunct="1"/>
            <a:r>
              <a:rPr lang="zh-CN" altLang="en-US" sz="4000" b="1">
                <a:latin typeface="Times New Roman" panose="02020603050405020304" pitchFamily="18" charset="0"/>
              </a:rPr>
              <a:t>定义  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设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为试验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的样本空间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的一组事件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若</a:t>
            </a:r>
            <a:b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4000" b="1" i="1">
                <a:solidFill>
                  <a:schemeClr val="tx1"/>
                </a:solidFill>
                <a:latin typeface="Symbol" panose="05050102010706020507" pitchFamily="18" charset="2"/>
              </a:rPr>
              <a:t>f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=1,2,...,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...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b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则称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为样本空间的一个划分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b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b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endParaRPr lang="en-US" altLang="zh-CN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CD7DE89B-21D2-343F-C5A4-677A92F9FDB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603250"/>
            <a:ext cx="9144000" cy="1746250"/>
          </a:xfrm>
        </p:spPr>
        <p:txBody>
          <a:bodyPr/>
          <a:lstStyle/>
          <a:p>
            <a:pPr algn="l" eaLnBrk="1" hangingPunct="1"/>
            <a:r>
              <a:rPr lang="zh-CN" altLang="en-US" sz="4000" b="1">
                <a:solidFill>
                  <a:schemeClr val="accent2"/>
                </a:solidFill>
              </a:rPr>
              <a:t>定理</a:t>
            </a:r>
            <a:r>
              <a:rPr lang="zh-CN" altLang="en-US" sz="3200"/>
              <a:t> 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设试验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的样本空间为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的事件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的一个划分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且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0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)&gt;0(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=1,2,...,</a:t>
            </a:r>
            <a:r>
              <a:rPr lang="en-US" altLang="zh-CN" sz="40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</a:rPr>
              <a:t>), </a:t>
            </a:r>
            <a:r>
              <a:rPr lang="zh-CN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则</a:t>
            </a:r>
            <a:endParaRPr lang="zh-CN" altLang="en-US" sz="4000" b="1">
              <a:latin typeface="Times New Roman" panose="02020603050405020304" pitchFamily="18" charset="0"/>
            </a:endParaRPr>
          </a:p>
        </p:txBody>
      </p:sp>
      <p:graphicFrame>
        <p:nvGraphicFramePr>
          <p:cNvPr id="101379" name="Object 3">
            <a:extLst>
              <a:ext uri="{FF2B5EF4-FFF2-40B4-BE49-F238E27FC236}">
                <a16:creationId xmlns:a16="http://schemas.microsoft.com/office/drawing/2014/main" id="{378D747B-0CB3-0D32-0D80-8334C2A0DF93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468313" y="2798763"/>
          <a:ext cx="8135937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7016" imgH="638123" progId="Equation.DSMT4">
                  <p:embed/>
                </p:oleObj>
              </mc:Choice>
              <mc:Fallback>
                <p:oleObj name="Equation" r:id="rId2" imgW="2667016" imgH="63812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798763"/>
                        <a:ext cx="8135937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4">
            <a:extLst>
              <a:ext uri="{FF2B5EF4-FFF2-40B4-BE49-F238E27FC236}">
                <a16:creationId xmlns:a16="http://schemas.microsoft.com/office/drawing/2014/main" id="{015DE4B4-DAA8-3C12-9DC5-0A87FC0E56A3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01625" y="5364163"/>
            <a:ext cx="8540750" cy="12334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4000" b="1"/>
              <a:t>(5.6)</a:t>
            </a:r>
            <a:r>
              <a:rPr lang="zh-CN" altLang="en-US" sz="4000" b="1"/>
              <a:t>式称为全概率公式</a:t>
            </a:r>
            <a:r>
              <a:rPr lang="en-US" altLang="zh-CN" sz="4000" b="1"/>
              <a:t>.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76E1B8B-C4B5-4FBF-B4A1-C735C11D3C7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03250" y="3357563"/>
            <a:ext cx="8540750" cy="28987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 b="1"/>
              <a:t>     </a:t>
            </a:r>
            <a:r>
              <a:rPr lang="zh-CN" altLang="en-US" sz="3600" b="1">
                <a:latin typeface="Times New Roman" panose="02020603050405020304" pitchFamily="18" charset="0"/>
              </a:rPr>
              <a:t>以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latin typeface="Times New Roman" panose="02020603050405020304" pitchFamily="18" charset="0"/>
              </a:rPr>
              <a:t>表示事件“取到的是次品”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b="1">
                <a:latin typeface="Times New Roman" panose="02020603050405020304" pitchFamily="18" charset="0"/>
              </a:rPr>
              <a:t>     以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latin typeface="Times New Roman" panose="02020603050405020304" pitchFamily="18" charset="0"/>
              </a:rPr>
              <a:t>（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latin typeface="Times New Roman" panose="02020603050405020304" pitchFamily="18" charset="0"/>
              </a:rPr>
              <a:t>=1,2,3</a:t>
            </a:r>
            <a:r>
              <a:rPr lang="zh-CN" altLang="en-US" sz="3600" b="1">
                <a:latin typeface="Times New Roman" panose="02020603050405020304" pitchFamily="18" charset="0"/>
              </a:rPr>
              <a:t>）表示事件“取到的产品由第</a:t>
            </a:r>
            <a:r>
              <a:rPr lang="en-US" altLang="zh-CN" sz="3600" b="1" i="1">
                <a:latin typeface="Times New Roman" panose="02020603050405020304" pitchFamily="18" charset="0"/>
              </a:rPr>
              <a:t>i</a:t>
            </a:r>
            <a:r>
              <a:rPr lang="zh-CN" altLang="en-US" sz="3600" b="1">
                <a:latin typeface="Times New Roman" panose="02020603050405020304" pitchFamily="18" charset="0"/>
              </a:rPr>
              <a:t>家工厂生产”</a:t>
            </a:r>
          </a:p>
        </p:txBody>
      </p:sp>
      <p:graphicFrame>
        <p:nvGraphicFramePr>
          <p:cNvPr id="925699" name="Group 3">
            <a:extLst>
              <a:ext uri="{FF2B5EF4-FFF2-40B4-BE49-F238E27FC236}">
                <a16:creationId xmlns:a16="http://schemas.microsoft.com/office/drawing/2014/main" id="{D9CC17B9-E5E6-D537-E052-E1CE9E6D6380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554038" y="620713"/>
          <a:ext cx="8589962" cy="2571750"/>
        </p:xfrm>
        <a:graphic>
          <a:graphicData uri="http://schemas.openxmlformats.org/drawingml/2006/table">
            <a:tbl>
              <a:tblPr/>
              <a:tblGrid>
                <a:gridCol w="290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制造厂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次品率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提供的份额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0.02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0.15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0.01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0.80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marL="90000" marR="90000" marT="46774" marB="4677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0.03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0.05</a:t>
                      </a:r>
                    </a:p>
                  </a:txBody>
                  <a:tcPr marL="90000" marR="90000" marT="46774" marB="4677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5717" name="Text Box 21">
            <a:extLst>
              <a:ext uri="{FF2B5EF4-FFF2-40B4-BE49-F238E27FC236}">
                <a16:creationId xmlns:a16="http://schemas.microsoft.com/office/drawing/2014/main" id="{62DE82F2-0EE8-5A3B-8A28-5D33ACF2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543550"/>
            <a:ext cx="9036050" cy="1341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3600" b="1">
                <a:solidFill>
                  <a:srgbClr val="D51607"/>
                </a:solidFill>
                <a:latin typeface="Arial" panose="020B0604020202020204" pitchFamily="34" charset="0"/>
              </a:rPr>
              <a:t>问题：随机取一元件，若已知取到的是次品，</a:t>
            </a:r>
            <a:endParaRPr kumimoji="1" lang="en-US" altLang="zh-CN" sz="3600" b="1">
              <a:solidFill>
                <a:srgbClr val="D51607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1" lang="zh-CN" altLang="en-US" sz="3600" b="1">
                <a:solidFill>
                  <a:srgbClr val="D51607"/>
                </a:solidFill>
                <a:latin typeface="Arial" panose="020B0604020202020204" pitchFamily="34" charset="0"/>
              </a:rPr>
              <a:t>          求它由</a:t>
            </a:r>
            <a:r>
              <a:rPr kumimoji="1" lang="en-US" altLang="zh-CN" sz="3600" b="1">
                <a:solidFill>
                  <a:srgbClr val="D51607"/>
                </a:solidFill>
                <a:latin typeface="Arial" panose="020B0604020202020204" pitchFamily="34" charset="0"/>
              </a:rPr>
              <a:t>1</a:t>
            </a:r>
            <a:r>
              <a:rPr kumimoji="1" lang="zh-CN" altLang="en-US" sz="3600" b="1">
                <a:solidFill>
                  <a:srgbClr val="D51607"/>
                </a:solidFill>
                <a:latin typeface="Arial" panose="020B0604020202020204" pitchFamily="34" charset="0"/>
              </a:rPr>
              <a:t>厂生产的概率</a:t>
            </a:r>
            <a:r>
              <a:rPr kumimoji="1" lang="en-US" altLang="zh-CN" sz="3600" b="1">
                <a:solidFill>
                  <a:srgbClr val="D51607"/>
                </a:solidFill>
                <a:latin typeface="Arial" panose="020B0604020202020204" pitchFamily="34" charset="0"/>
              </a:rPr>
              <a:t>.</a:t>
            </a:r>
            <a:endParaRPr kumimoji="1" lang="en-US" altLang="zh-CN" sz="3600" b="1">
              <a:solidFill>
                <a:srgbClr val="D5160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09105451-1819-A653-EABE-340B34CDB26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773238"/>
            <a:ext cx="9144000" cy="2376487"/>
          </a:xfrm>
        </p:spPr>
        <p:txBody>
          <a:bodyPr/>
          <a:lstStyle/>
          <a:p>
            <a:pPr algn="l" eaLnBrk="1" hangingPunct="1"/>
            <a:r>
              <a:rPr lang="zh-CN" altLang="en-US" sz="4000" b="1"/>
              <a:t>定理 </a:t>
            </a:r>
            <a:r>
              <a:rPr lang="zh-CN" altLang="en-US" sz="3600" b="1"/>
              <a:t>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设试验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的样本空间为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的事件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,...,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的一个划分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且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)&gt;0, 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3600" b="1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)&gt;0 (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=1,2,...,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600" b="1">
                <a:solidFill>
                  <a:schemeClr val="tx1"/>
                </a:solidFill>
                <a:latin typeface="Times New Roman" panose="02020603050405020304" pitchFamily="18" charset="0"/>
              </a:rPr>
              <a:t>), 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  <a:t>则</a:t>
            </a:r>
            <a:b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br>
              <a:rPr lang="zh-CN" altLang="en-US" sz="3600" b="1">
                <a:solidFill>
                  <a:schemeClr val="tx1"/>
                </a:solidFill>
                <a:latin typeface="Times New Roman" panose="02020603050405020304" pitchFamily="18" charset="0"/>
              </a:rPr>
            </a:br>
            <a:br>
              <a:rPr lang="zh-CN" altLang="en-US" sz="3600" b="1">
                <a:solidFill>
                  <a:schemeClr val="tx1"/>
                </a:solidFill>
              </a:rPr>
            </a:br>
            <a:br>
              <a:rPr lang="zh-CN" altLang="en-US" sz="3600" b="1">
                <a:solidFill>
                  <a:schemeClr val="tx1"/>
                </a:solidFill>
              </a:rPr>
            </a:br>
            <a:br>
              <a:rPr lang="zh-CN" altLang="en-US" sz="3600" b="1">
                <a:solidFill>
                  <a:schemeClr val="tx1"/>
                </a:solidFill>
              </a:rPr>
            </a:br>
            <a:br>
              <a:rPr lang="zh-CN" altLang="en-US" sz="3600" b="1">
                <a:solidFill>
                  <a:schemeClr val="tx1"/>
                </a:solidFill>
              </a:rPr>
            </a:br>
            <a:r>
              <a:rPr lang="zh-CN" altLang="en-US" sz="3600" b="1">
                <a:solidFill>
                  <a:schemeClr val="tx1"/>
                </a:solidFill>
              </a:rPr>
              <a:t>上式称为贝叶斯公式</a:t>
            </a:r>
            <a:r>
              <a:rPr lang="en-US" altLang="zh-CN" sz="3600" b="1">
                <a:solidFill>
                  <a:schemeClr val="tx1"/>
                </a:solidFill>
              </a:rPr>
              <a:t>.</a:t>
            </a:r>
            <a:endParaRPr lang="zh-CN" altLang="en-US" sz="3600" b="1"/>
          </a:p>
        </p:txBody>
      </p:sp>
      <p:graphicFrame>
        <p:nvGraphicFramePr>
          <p:cNvPr id="103427" name="Object 3">
            <a:extLst>
              <a:ext uri="{FF2B5EF4-FFF2-40B4-BE49-F238E27FC236}">
                <a16:creationId xmlns:a16="http://schemas.microsoft.com/office/drawing/2014/main" id="{3D02C13B-B571-C20F-20E6-75BA696200B3}"/>
              </a:ext>
            </a:extLst>
          </p:cNvPr>
          <p:cNvGraphicFramePr>
            <a:graphicFrameLocks noChangeAspect="1"/>
          </p:cNvGraphicFramePr>
          <p:nvPr>
            <p:ph sz="quarter" idx="1"/>
          </p:nvPr>
        </p:nvGraphicFramePr>
        <p:xfrm>
          <a:off x="496888" y="2584450"/>
          <a:ext cx="8074025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9788" imgH="590615" progId="Equation.DSMT4">
                  <p:embed/>
                </p:oleObj>
              </mc:Choice>
              <mc:Fallback>
                <p:oleObj name="Equation" r:id="rId2" imgW="2609788" imgH="59061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2584450"/>
                        <a:ext cx="8074025" cy="193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5F910DE2-8124-8CC5-0638-5B47F35B82D7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95288" y="1628775"/>
            <a:ext cx="8497887" cy="3816350"/>
          </a:xfrm>
          <a:noFill/>
        </p:spPr>
        <p:txBody>
          <a:bodyPr/>
          <a:lstStyle/>
          <a:p>
            <a:pPr marL="381000" indent="-38100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b="1">
              <a:solidFill>
                <a:srgbClr val="1C1C1C"/>
              </a:solidFill>
              <a:ea typeface="楷体_GB2312" pitchFamily="49" charset="-122"/>
            </a:endParaRPr>
          </a:p>
          <a:p>
            <a:pPr marL="381000" indent="-381000" eaLnBrk="1" hangingPunct="1">
              <a:spcBef>
                <a:spcPct val="0"/>
              </a:spcBef>
              <a:spcAft>
                <a:spcPct val="50000"/>
              </a:spcAft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乘法公式是求“几个事件同时发生”的概率；</a:t>
            </a:r>
          </a:p>
          <a:p>
            <a:pPr marL="381000" indent="-381000" eaLnBrk="1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全概率公式是求“最后结果”的概率；</a:t>
            </a:r>
          </a:p>
          <a:p>
            <a:pPr marL="381000" indent="-381000" eaLnBrk="1" hangingPunct="1">
              <a:lnSpc>
                <a:spcPct val="11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贝叶斯公式是已知“最后结果” ，求“原因”的概率</a:t>
            </a:r>
            <a:r>
              <a:rPr lang="en-US" altLang="zh-CN" b="1">
                <a:solidFill>
                  <a:srgbClr val="1C1C1C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5FB9C704-3175-6D74-8247-3F03F980576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solidFill>
                  <a:srgbClr val="000000"/>
                </a:solidFill>
              </a:rPr>
              <a:t>小结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12E9A86-924B-0E23-CFEF-03487AEF07C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404813"/>
            <a:ext cx="9144000" cy="3429000"/>
          </a:xfrm>
        </p:spPr>
        <p:txBody>
          <a:bodyPr/>
          <a:lstStyle/>
          <a:p>
            <a:pPr algn="l" eaLnBrk="1" hangingPunct="1">
              <a:spcBef>
                <a:spcPct val="20000"/>
              </a:spcBef>
            </a:pPr>
            <a:r>
              <a:rPr lang="zh-CN" altLang="en-US" sz="3200" b="1"/>
              <a:t>例</a:t>
            </a:r>
            <a:r>
              <a:rPr lang="en-US" altLang="zh-CN" sz="3200" b="1"/>
              <a:t>7</a:t>
            </a:r>
            <a:r>
              <a:rPr lang="en-US" altLang="zh-CN" sz="3200">
                <a:solidFill>
                  <a:schemeClr val="tx1"/>
                </a:solidFill>
              </a:rPr>
              <a:t>   </a:t>
            </a:r>
            <a:r>
              <a:rPr lang="zh-CN" altLang="en-US" sz="3200" b="1">
                <a:solidFill>
                  <a:schemeClr val="tx1"/>
                </a:solidFill>
              </a:rPr>
              <a:t>对以往数据分析结果表明</a:t>
            </a:r>
            <a:r>
              <a:rPr lang="en-US" altLang="zh-CN" sz="3200" b="1">
                <a:solidFill>
                  <a:schemeClr val="tx1"/>
                </a:solidFill>
              </a:rPr>
              <a:t>, </a:t>
            </a:r>
            <a:r>
              <a:rPr lang="zh-CN" altLang="en-US" sz="3200" b="1">
                <a:solidFill>
                  <a:schemeClr val="tx1"/>
                </a:solidFill>
              </a:rPr>
              <a:t>当机器调整得良好时</a:t>
            </a:r>
            <a:r>
              <a:rPr lang="en-US" altLang="zh-CN" sz="3200" b="1">
                <a:solidFill>
                  <a:schemeClr val="tx1"/>
                </a:solidFill>
              </a:rPr>
              <a:t>, </a:t>
            </a:r>
            <a:r>
              <a:rPr lang="zh-CN" altLang="en-US" sz="3200" b="1">
                <a:solidFill>
                  <a:schemeClr val="tx1"/>
                </a:solidFill>
              </a:rPr>
              <a:t>产品的合格率为</a:t>
            </a:r>
            <a:r>
              <a:rPr lang="en-US" altLang="zh-CN" sz="3200" b="1">
                <a:solidFill>
                  <a:schemeClr val="tx1"/>
                </a:solidFill>
              </a:rPr>
              <a:t>98%, </a:t>
            </a:r>
            <a:r>
              <a:rPr lang="zh-CN" altLang="en-US" sz="3200" b="1">
                <a:solidFill>
                  <a:schemeClr val="tx1"/>
                </a:solidFill>
              </a:rPr>
              <a:t>而当机器发生某种故障时</a:t>
            </a:r>
            <a:r>
              <a:rPr lang="en-US" altLang="zh-CN" sz="3200" b="1">
                <a:solidFill>
                  <a:schemeClr val="tx1"/>
                </a:solidFill>
              </a:rPr>
              <a:t>, </a:t>
            </a:r>
            <a:r>
              <a:rPr lang="zh-CN" altLang="en-US" sz="3200" b="1">
                <a:solidFill>
                  <a:schemeClr val="tx1"/>
                </a:solidFill>
              </a:rPr>
              <a:t>其合格率为</a:t>
            </a:r>
            <a:r>
              <a:rPr lang="en-US" altLang="zh-CN" sz="3200" b="1">
                <a:solidFill>
                  <a:schemeClr val="tx1"/>
                </a:solidFill>
              </a:rPr>
              <a:t>55%. </a:t>
            </a:r>
            <a:r>
              <a:rPr lang="zh-CN" altLang="en-US" sz="3200" b="1">
                <a:solidFill>
                  <a:schemeClr val="tx1"/>
                </a:solidFill>
              </a:rPr>
              <a:t>每天早上调整良好的概率为</a:t>
            </a:r>
            <a:r>
              <a:rPr lang="en-US" altLang="zh-CN" sz="3200" b="1">
                <a:solidFill>
                  <a:schemeClr val="tx1"/>
                </a:solidFill>
              </a:rPr>
              <a:t>95</a:t>
            </a:r>
            <a:r>
              <a:rPr lang="zh-CN" altLang="en-US" sz="3200" b="1">
                <a:solidFill>
                  <a:schemeClr val="tx1"/>
                </a:solidFill>
              </a:rPr>
              <a:t>％</a:t>
            </a:r>
            <a:r>
              <a:rPr lang="en-US" altLang="zh-CN" sz="3200" b="1">
                <a:solidFill>
                  <a:schemeClr val="tx1"/>
                </a:solidFill>
              </a:rPr>
              <a:t>. </a:t>
            </a:r>
            <a:br>
              <a:rPr lang="en-US" altLang="zh-CN" sz="3200" b="1">
                <a:solidFill>
                  <a:schemeClr val="tx1"/>
                </a:solidFill>
              </a:rPr>
            </a:br>
            <a:r>
              <a:rPr lang="en-US" altLang="zh-CN" sz="3200" b="1">
                <a:solidFill>
                  <a:schemeClr val="tx1"/>
                </a:solidFill>
              </a:rPr>
              <a:t>    </a:t>
            </a:r>
            <a:r>
              <a:rPr lang="zh-CN" altLang="en-US" sz="3200" b="1">
                <a:solidFill>
                  <a:schemeClr val="tx1"/>
                </a:solidFill>
              </a:rPr>
              <a:t>试求已知某日早上第一件产品是合格品时</a:t>
            </a:r>
            <a:r>
              <a:rPr lang="en-US" altLang="zh-CN" sz="3200" b="1">
                <a:solidFill>
                  <a:schemeClr val="tx1"/>
                </a:solidFill>
              </a:rPr>
              <a:t>, </a:t>
            </a:r>
            <a:r>
              <a:rPr lang="zh-CN" altLang="en-US" sz="3200" b="1">
                <a:solidFill>
                  <a:schemeClr val="tx1"/>
                </a:solidFill>
              </a:rPr>
              <a:t>机器调整良好的概率是多少</a:t>
            </a:r>
            <a:r>
              <a:rPr lang="en-US" altLang="zh-CN" sz="3200" b="1">
                <a:solidFill>
                  <a:schemeClr val="tx1"/>
                </a:solidFill>
              </a:rPr>
              <a:t>?</a:t>
            </a:r>
            <a:endParaRPr lang="en-US" altLang="zh-CN" sz="3200" b="1"/>
          </a:p>
        </p:txBody>
      </p:sp>
      <p:sp>
        <p:nvSpPr>
          <p:cNvPr id="929795" name="Rectangle 3">
            <a:extLst>
              <a:ext uri="{FF2B5EF4-FFF2-40B4-BE49-F238E27FC236}">
                <a16:creationId xmlns:a16="http://schemas.microsoft.com/office/drawing/2014/main" id="{FDE46306-2D9D-E3EC-EC2F-40AFBDDE2CE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-107950" y="3644900"/>
            <a:ext cx="9144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tx2"/>
                </a:solidFill>
                <a:latin typeface="Arial" panose="020B0604020202020204" pitchFamily="34" charset="0"/>
              </a:rPr>
              <a:t>解</a:t>
            </a:r>
            <a:r>
              <a:rPr lang="zh-CN" altLang="en-US" sz="3600">
                <a:latin typeface="Arial" panose="020B0604020202020204" pitchFamily="34" charset="0"/>
              </a:rPr>
              <a:t> </a:t>
            </a:r>
            <a:r>
              <a:rPr lang="zh-CN" altLang="en-US" sz="3600" b="1">
                <a:latin typeface="Arial" panose="020B0604020202020204" pitchFamily="34" charset="0"/>
              </a:rPr>
              <a:t>设</a:t>
            </a:r>
            <a:r>
              <a:rPr lang="en-US" altLang="zh-CN" sz="3600" b="1" i="1">
                <a:latin typeface="Times New Roman" panose="02020603050405020304" pitchFamily="18" charset="0"/>
              </a:rPr>
              <a:t>A</a:t>
            </a:r>
            <a:r>
              <a:rPr lang="zh-CN" altLang="en-US" sz="3600" b="1">
                <a:latin typeface="Arial" panose="020B0604020202020204" pitchFamily="34" charset="0"/>
              </a:rPr>
              <a:t>为事件“产品合格”</a:t>
            </a:r>
            <a:r>
              <a:rPr lang="en-US" altLang="zh-CN" sz="3600" b="1">
                <a:latin typeface="Arial" panose="020B0604020202020204" pitchFamily="34" charset="0"/>
              </a:rPr>
              <a:t>,</a:t>
            </a:r>
            <a:br>
              <a:rPr lang="en-US" altLang="zh-CN" sz="3600" b="1">
                <a:latin typeface="Arial" panose="020B0604020202020204" pitchFamily="34" charset="0"/>
              </a:rPr>
            </a:br>
            <a:r>
              <a:rPr lang="en-US" altLang="zh-CN" sz="3600" b="1">
                <a:latin typeface="Arial" panose="020B0604020202020204" pitchFamily="34" charset="0"/>
              </a:rPr>
              <a:t>        </a:t>
            </a:r>
            <a:r>
              <a:rPr lang="en-US" altLang="zh-CN" sz="3600" b="1" i="1">
                <a:latin typeface="Times New Roman" panose="02020603050405020304" pitchFamily="18" charset="0"/>
              </a:rPr>
              <a:t>B</a:t>
            </a:r>
            <a:r>
              <a:rPr lang="zh-CN" altLang="en-US" sz="3600" b="1">
                <a:latin typeface="Arial" panose="020B0604020202020204" pitchFamily="34" charset="0"/>
              </a:rPr>
              <a:t>为事件</a:t>
            </a:r>
            <a:r>
              <a:rPr lang="en-US" altLang="zh-CN" sz="3600" b="1">
                <a:latin typeface="Arial" panose="020B0604020202020204" pitchFamily="34" charset="0"/>
              </a:rPr>
              <a:t>"</a:t>
            </a:r>
            <a:r>
              <a:rPr lang="zh-CN" altLang="en-US" sz="3600" b="1">
                <a:latin typeface="Arial" panose="020B0604020202020204" pitchFamily="34" charset="0"/>
              </a:rPr>
              <a:t>机器调整良好</a:t>
            </a:r>
            <a:r>
              <a:rPr lang="en-US" altLang="zh-CN" sz="3600" b="1">
                <a:latin typeface="Arial" panose="020B0604020202020204" pitchFamily="34" charset="0"/>
              </a:rPr>
              <a:t>"</a:t>
            </a:r>
            <a:endParaRPr lang="en-US" altLang="zh-CN" sz="3600" b="1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内容占位符 2">
            <a:extLst>
              <a:ext uri="{FF2B5EF4-FFF2-40B4-BE49-F238E27FC236}">
                <a16:creationId xmlns:a16="http://schemas.microsoft.com/office/drawing/2014/main" id="{8A792C4C-6ADD-5273-12B5-F7079D3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70C15701-AD23-A33D-3C9E-1EC021A0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1" t="66151" r="9834" b="6343"/>
          <a:stretch>
            <a:fillRect/>
          </a:stretch>
        </p:blipFill>
        <p:spPr bwMode="auto">
          <a:xfrm>
            <a:off x="25400" y="765175"/>
            <a:ext cx="9166225" cy="42465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411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36F404F-1C5E-2119-1560-6CBB71F5FA5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981075"/>
            <a:ext cx="8540750" cy="5118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b="1"/>
              <a:t>本节作业</a:t>
            </a:r>
          </a:p>
          <a:p>
            <a:pPr eaLnBrk="1" hangingPunct="1"/>
            <a:r>
              <a:rPr lang="zh-CN" altLang="en-US" sz="4000" b="1"/>
              <a:t> </a:t>
            </a:r>
            <a:r>
              <a:rPr lang="en-US" altLang="zh-CN" sz="4000" b="1"/>
              <a:t>14    21    23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4C3AD4DB-0065-2FC9-7A24-6B2959B4153E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408238"/>
            <a:ext cx="7772400" cy="890587"/>
          </a:xfrm>
        </p:spPr>
        <p:txBody>
          <a:bodyPr/>
          <a:lstStyle/>
          <a:p>
            <a:pPr eaLnBrk="1" hangingPunct="1"/>
            <a:r>
              <a:rPr lang="en-US" altLang="zh-CN" sz="6600" b="1">
                <a:cs typeface="Times New Roman" panose="02020603050405020304" pitchFamily="18" charset="0"/>
              </a:rPr>
              <a:t>§6 </a:t>
            </a:r>
            <a:r>
              <a:rPr lang="zh-CN" altLang="en-US" sz="6600" b="1"/>
              <a:t>独立性</a:t>
            </a: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>
            <a:extLst>
              <a:ext uri="{FF2B5EF4-FFF2-40B4-BE49-F238E27FC236}">
                <a16:creationId xmlns:a16="http://schemas.microsoft.com/office/drawing/2014/main" id="{82FE40F3-D2C3-9FC1-A121-8A1BAD2BAB1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50825" y="549275"/>
            <a:ext cx="9144000" cy="3455988"/>
          </a:xfrm>
        </p:spPr>
        <p:txBody>
          <a:bodyPr/>
          <a:lstStyle/>
          <a:p>
            <a:pPr algn="l" eaLnBrk="1" hangingPunct="1"/>
            <a:br>
              <a:rPr lang="en-US" altLang="zh-CN" b="1">
                <a:solidFill>
                  <a:schemeClr val="tx1"/>
                </a:solidFill>
              </a:rPr>
            </a:br>
            <a:r>
              <a:rPr lang="zh-CN" altLang="en-US" b="1">
                <a:solidFill>
                  <a:schemeClr val="accent2"/>
                </a:solidFill>
              </a:rPr>
              <a:t>直观角度，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br>
              <a:rPr lang="zh-CN" altLang="en-US" b="1">
                <a:solidFill>
                  <a:schemeClr val="tx1"/>
                </a:solidFill>
              </a:rPr>
            </a:b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的发生和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的发生互不影响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br>
              <a:rPr lang="en-US" altLang="zh-CN" b="1">
                <a:solidFill>
                  <a:schemeClr val="tx1"/>
                </a:solidFill>
              </a:rPr>
            </a:br>
            <a:endParaRPr lang="en-US" altLang="zh-CN" sz="4800" i="1">
              <a:solidFill>
                <a:schemeClr val="tx1"/>
              </a:solidFill>
            </a:endParaRP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5813E82A-735B-CC74-4B47-A5C021F52D5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07950" y="-242888"/>
            <a:ext cx="8964613" cy="42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4000" i="1">
              <a:latin typeface="Arial" panose="020B0604020202020204" pitchFamily="34" charset="0"/>
            </a:endParaRPr>
          </a:p>
        </p:txBody>
      </p:sp>
      <p:sp>
        <p:nvSpPr>
          <p:cNvPr id="932868" name="Rectangle 4">
            <a:extLst>
              <a:ext uri="{FF2B5EF4-FFF2-40B4-BE49-F238E27FC236}">
                <a16:creationId xmlns:a16="http://schemas.microsoft.com/office/drawing/2014/main" id="{70A8446F-4854-1434-1ACD-0072B9A62C2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15900" y="2133600"/>
            <a:ext cx="896461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概率论角度，</a:t>
            </a:r>
            <a:r>
              <a:rPr lang="zh-CN" altLang="en-US" sz="4000" b="1">
                <a:latin typeface="Arial" panose="020B0604020202020204" pitchFamily="34" charset="0"/>
              </a:rPr>
              <a:t> </a:t>
            </a:r>
            <a:br>
              <a:rPr lang="zh-CN" altLang="en-US" sz="4000" b="1">
                <a:latin typeface="Arial" panose="020B0604020202020204" pitchFamily="34" charset="0"/>
              </a:rPr>
            </a:br>
            <a:r>
              <a:rPr lang="zh-CN" altLang="en-US" sz="4000" b="1">
                <a:latin typeface="Arial" panose="020B0604020202020204" pitchFamily="34" charset="0"/>
              </a:rPr>
              <a:t>               </a:t>
            </a:r>
            <a:r>
              <a:rPr lang="en-US" altLang="zh-CN" sz="4400" i="1">
                <a:latin typeface="Times New Roman" panose="02020603050405020304" pitchFamily="18" charset="0"/>
              </a:rPr>
              <a:t>P</a:t>
            </a:r>
            <a:r>
              <a:rPr lang="en-US" altLang="zh-CN" sz="4400">
                <a:latin typeface="Times New Roman" panose="02020603050405020304" pitchFamily="18" charset="0"/>
              </a:rPr>
              <a:t>(</a:t>
            </a:r>
            <a:r>
              <a:rPr lang="en-US" altLang="zh-CN" sz="4400" i="1">
                <a:latin typeface="Times New Roman" panose="02020603050405020304" pitchFamily="18" charset="0"/>
              </a:rPr>
              <a:t>B</a:t>
            </a:r>
            <a:r>
              <a:rPr lang="en-US" altLang="zh-CN" sz="4400">
                <a:latin typeface="Times New Roman" panose="02020603050405020304" pitchFamily="18" charset="0"/>
              </a:rPr>
              <a:t>|</a:t>
            </a:r>
            <a:r>
              <a:rPr lang="en-US" altLang="zh-CN" sz="4400" i="1">
                <a:latin typeface="Times New Roman" panose="02020603050405020304" pitchFamily="18" charset="0"/>
              </a:rPr>
              <a:t>A)= P</a:t>
            </a:r>
            <a:r>
              <a:rPr lang="en-US" altLang="zh-CN" sz="4400">
                <a:latin typeface="Times New Roman" panose="02020603050405020304" pitchFamily="18" charset="0"/>
              </a:rPr>
              <a:t>(</a:t>
            </a:r>
            <a:r>
              <a:rPr lang="en-US" altLang="zh-CN" sz="4400" i="1">
                <a:latin typeface="Times New Roman" panose="02020603050405020304" pitchFamily="18" charset="0"/>
              </a:rPr>
              <a:t>B)</a:t>
            </a:r>
            <a:br>
              <a:rPr lang="en-US" altLang="zh-CN" sz="4400" i="1">
                <a:latin typeface="Times New Roman" panose="02020603050405020304" pitchFamily="18" charset="0"/>
              </a:rPr>
            </a:br>
            <a:r>
              <a:rPr lang="en-US" altLang="zh-CN" sz="4400" i="1">
                <a:latin typeface="Times New Roman" panose="02020603050405020304" pitchFamily="18" charset="0"/>
              </a:rPr>
              <a:t>               P</a:t>
            </a:r>
            <a:r>
              <a:rPr lang="en-US" altLang="zh-CN" sz="4400">
                <a:latin typeface="Times New Roman" panose="02020603050405020304" pitchFamily="18" charset="0"/>
              </a:rPr>
              <a:t>(</a:t>
            </a:r>
            <a:r>
              <a:rPr lang="en-US" altLang="zh-CN" sz="4400" i="1">
                <a:latin typeface="Times New Roman" panose="02020603050405020304" pitchFamily="18" charset="0"/>
              </a:rPr>
              <a:t>A</a:t>
            </a:r>
            <a:r>
              <a:rPr lang="en-US" altLang="zh-CN" sz="4400">
                <a:latin typeface="Times New Roman" panose="02020603050405020304" pitchFamily="18" charset="0"/>
              </a:rPr>
              <a:t>|</a:t>
            </a:r>
            <a:r>
              <a:rPr lang="en-US" altLang="zh-CN" sz="4400" i="1">
                <a:latin typeface="Times New Roman" panose="02020603050405020304" pitchFamily="18" charset="0"/>
              </a:rPr>
              <a:t>B)= P</a:t>
            </a:r>
            <a:r>
              <a:rPr lang="en-US" altLang="zh-CN" sz="4400">
                <a:latin typeface="Times New Roman" panose="02020603050405020304" pitchFamily="18" charset="0"/>
              </a:rPr>
              <a:t>(</a:t>
            </a:r>
            <a:r>
              <a:rPr lang="en-US" altLang="zh-CN" sz="4400" i="1">
                <a:latin typeface="Times New Roman" panose="02020603050405020304" pitchFamily="18" charset="0"/>
              </a:rPr>
              <a:t>A)</a:t>
            </a:r>
            <a:br>
              <a:rPr lang="en-US" altLang="zh-CN" sz="4400" i="1">
                <a:latin typeface="Arial" panose="020B0604020202020204" pitchFamily="34" charset="0"/>
              </a:rPr>
            </a:br>
            <a:endParaRPr lang="en-US" altLang="zh-CN" sz="4400" i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6" grpId="0"/>
      <p:bldP spid="932868" grpId="0"/>
    </p:bld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模版[1]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1_模版[1]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1_模版[1]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[1]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版[1]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[1]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[1]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[1]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[1]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诗情画意">
  <a:themeElements>
    <a:clrScheme name="诗情画意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ascade">
  <a:themeElements>
    <a:clrScheme name="Cascade 12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FFFF00"/>
      </a:hlink>
      <a:folHlink>
        <a:srgbClr val="FF66FF"/>
      </a:folHlink>
    </a:clrScheme>
    <a:fontScheme name="Cascade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e 10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11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CC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e 12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ascade">
  <a:themeElements>
    <a:clrScheme name="1_Cascade 12">
      <a:dk1>
        <a:srgbClr val="FFFFCC"/>
      </a:dk1>
      <a:lt1>
        <a:srgbClr val="FFFFFF"/>
      </a:lt1>
      <a:dk2>
        <a:srgbClr val="000066"/>
      </a:dk2>
      <a:lt2>
        <a:srgbClr val="FFFFFF"/>
      </a:lt2>
      <a:accent1>
        <a:srgbClr val="0078F0"/>
      </a:accent1>
      <a:accent2>
        <a:srgbClr val="CCECFF"/>
      </a:accent2>
      <a:accent3>
        <a:srgbClr val="AAAAB8"/>
      </a:accent3>
      <a:accent4>
        <a:srgbClr val="DADADA"/>
      </a:accent4>
      <a:accent5>
        <a:srgbClr val="AABEF6"/>
      </a:accent5>
      <a:accent6>
        <a:srgbClr val="B9D6E7"/>
      </a:accent6>
      <a:hlink>
        <a:srgbClr val="FFFF00"/>
      </a:hlink>
      <a:folHlink>
        <a:srgbClr val="FF66FF"/>
      </a:folHlink>
    </a:clrScheme>
    <a:fontScheme name="1_Cascade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1_Cascade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scade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scade 10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11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CC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scade 12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FFFF00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模版[1]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2_模版[1]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3999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  <a:ea typeface="宋体" pitchFamily="2" charset="-122"/>
          </a:defRPr>
        </a:defPPr>
      </a:lstStyle>
    </a:lnDef>
  </a:objectDefaults>
  <a:extraClrSchemeLst>
    <a:extraClrScheme>
      <a:clrScheme name="2_模版[1]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模版[1]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模版[1]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模版[1]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模版[1]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模版[1]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模版[1]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5864</TotalTime>
  <Pages>46</Pages>
  <Words>5480</Words>
  <Application>Microsoft Office PowerPoint</Application>
  <PresentationFormat>全屏显示(4:3)</PresentationFormat>
  <Paragraphs>529</Paragraphs>
  <Slides>114</Slides>
  <Notes>4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114</vt:i4>
      </vt:variant>
    </vt:vector>
  </HeadingPairs>
  <TitlesOfParts>
    <vt:vector size="136" baseType="lpstr">
      <vt:lpstr>Garamond</vt:lpstr>
      <vt:lpstr>宋体</vt:lpstr>
      <vt:lpstr>Arial</vt:lpstr>
      <vt:lpstr>Wingdings</vt:lpstr>
      <vt:lpstr>Times New Roman</vt:lpstr>
      <vt:lpstr>楷体_GB2312</vt:lpstr>
      <vt:lpstr>Symbol</vt:lpstr>
      <vt:lpstr>Wingdings 2</vt:lpstr>
      <vt:lpstr>黑体</vt:lpstr>
      <vt:lpstr>华文新魏</vt:lpstr>
      <vt:lpstr>Monotype Sorts</vt:lpstr>
      <vt:lpstr>楷体</vt:lpstr>
      <vt:lpstr>Stream</vt:lpstr>
      <vt:lpstr>1_模版[1]</vt:lpstr>
      <vt:lpstr>诗情画意</vt:lpstr>
      <vt:lpstr>Cascade</vt:lpstr>
      <vt:lpstr>1_Cascade</vt:lpstr>
      <vt:lpstr>2_模版[1]</vt:lpstr>
      <vt:lpstr>Microsoft 公式 3.0</vt:lpstr>
      <vt:lpstr>MathType 7.0 Equation</vt:lpstr>
      <vt:lpstr>MathType 5.0 Equation</vt:lpstr>
      <vt:lpstr>Microsoft Equation 3.0</vt:lpstr>
      <vt:lpstr>PowerPoint 演示文稿</vt:lpstr>
      <vt:lpstr>PowerPoint 演示文稿</vt:lpstr>
      <vt:lpstr>PowerPoint 演示文稿</vt:lpstr>
      <vt:lpstr>§2 样本空间、随机事件</vt:lpstr>
      <vt:lpstr>PowerPoint 演示文稿</vt:lpstr>
      <vt:lpstr>（二）随机事件</vt:lpstr>
      <vt:lpstr>PowerPoint 演示文稿</vt:lpstr>
      <vt:lpstr>PowerPoint 演示文稿</vt:lpstr>
      <vt:lpstr>PowerPoint 演示文稿</vt:lpstr>
      <vt:lpstr>PowerPoint 演示文稿</vt:lpstr>
      <vt:lpstr>事件之间的关系和运算</vt:lpstr>
      <vt:lpstr>回顾：集合间的关系</vt:lpstr>
      <vt:lpstr>回顾：集合间的运算</vt:lpstr>
      <vt:lpstr>1, 若AB, 则称事件B包含(contain)事件A, </vt:lpstr>
      <vt:lpstr>1, 若AB, 则称事件B包含(contain)事件A, </vt:lpstr>
      <vt:lpstr>2,事件AB={x|xA或xB}称为事件A与事件B的和事件.  </vt:lpstr>
      <vt:lpstr>PowerPoint 演示文稿</vt:lpstr>
      <vt:lpstr>3,事件AB={x|xA且xB}称为事件A与事件B的积事件. </vt:lpstr>
      <vt:lpstr>PowerPoint 演示文稿</vt:lpstr>
      <vt:lpstr> 4,事件A-B={x|xA且xB}称为事件A与事件B的 差事件.</vt:lpstr>
      <vt:lpstr>5. 若AB=f, 则称事件A与事件B是互不相容(exclusive)的, 或互斥的,  </vt:lpstr>
      <vt:lpstr>6, 若AB=S且AB=, 则称事件A与事件B互为 逆事件, 又称事件A与事件B互为对立(complementary)事件.  </vt:lpstr>
      <vt:lpstr>6, 若AB=S且AB=, 则称事件A与事件B互为 逆事件, 又称事件A与事件B互为对立(complementary)事件.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在进行事件运算时, 经常要用到下述定律.  设A,B,C为事件, 则有 交换律:  AB=BA; AB=BA. </vt:lpstr>
      <vt:lpstr>例3 如图所示的电路中, A表示"信号灯亮", B, C, D表示继电器接点I,II,III闭合.</vt:lpstr>
      <vt:lpstr>PowerPoint 演示文稿</vt:lpstr>
      <vt:lpstr>PowerPoint 演示文稿</vt:lpstr>
      <vt:lpstr>PowerPoint 演示文稿</vt:lpstr>
      <vt:lpstr>（1）掷硬币试验</vt:lpstr>
      <vt:lpstr>（1）掷硬币试验</vt:lpstr>
      <vt:lpstr>PowerPoint 演示文稿</vt:lpstr>
      <vt:lpstr>PowerPoint 演示文稿</vt:lpstr>
      <vt:lpstr>PowerPoint 演示文稿</vt:lpstr>
      <vt:lpstr>PowerPoint 演示文稿</vt:lpstr>
      <vt:lpstr>(二) 概率       设E是随机试验, S是它的样本空间, 对于E的每一事件A赋予一个实数, 记为P(A), 称为事件A的概率, 如果集合函数P(•)满足下列条件: 非负性: 对于每一个事件A, 有P(A)0; 规范性: 对于必然事件S, 有P(S)=1; 可列可加性:设A1,A2,...是两两互不相容事件,      即对于ij, AiAj=f, i,j=1,2,..., 则有  P(A1A2...)=P(A1)+P(A2)+... (3.1) 由概率的定义可推得概率的一些重要性质.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三个事件的加法公式</vt:lpstr>
      <vt:lpstr>1.3   小结</vt:lpstr>
      <vt:lpstr>        §4 等可能概型（古典概型）      E1:抛一枚硬币, 观察正反两面出现的情况,        E4:掷一枚骰子, 观察出现的点数,      它们具有两个共同的特点: 1,试验的样本空间只包含有限个元素; 2,试验中每个基本事件发生的可能性相同.     具有上面两个特点的试验称为等可能概型, 也称为古典概型.</vt:lpstr>
      <vt:lpstr>PowerPoint 演示文稿</vt:lpstr>
      <vt:lpstr>    设试验的样本空间为S={e1,e2,...,en}. 由于在试验中每个基本事件发生的可能性相同, P({e1})=P({e2})=...=P({en}). </vt:lpstr>
      <vt:lpstr>    若事件A包含k个基本事件, 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例2 一口袋装有6只球, 其中4只白球, 2只红球. 从袋中取球两次, 每次随机地取一只.   </vt:lpstr>
      <vt:lpstr>例2 一口袋装有6只球, 其中4只白球, 2只红球. 从袋中取球两次, 每次随机地取一只.   </vt:lpstr>
      <vt:lpstr>例5  袋中有a只白球, b只红球, k个人依次在袋中取一只球, (1)作放回抽样; (2)作不放回抽样, 求第i(i=1,2,...,k)个人取到白球(记为事件Bi )的概率(ka+b).</vt:lpstr>
      <vt:lpstr>例5  袋中有a只白球, b只红球, k个人依次在袋中取一只球, (1)作放回抽样; (2)作不放回抽样, 求第i(i=1,2,...,k)个人取到白球(记为事件Bi )的概率(ka+b).</vt:lpstr>
      <vt:lpstr>例3 将n只球随机地放入N(Nn)个盒子中去, 试求每个盒子至多有一只球的概率(设盒子的容量不限). </vt:lpstr>
      <vt:lpstr>     许多问题和本例有相同的数学模型. 例如, 将n个人(球)随机地放入365个日期(盒子)中, 他们的生日各不相同的概率为</vt:lpstr>
      <vt:lpstr>经计算可得下述结果:</vt:lpstr>
      <vt:lpstr>例4 设有N件产品, 其中有D件次品, 今从中任取n件, 问其中恰有k(kD)件次品的概率是多少?</vt:lpstr>
      <vt:lpstr>PowerPoint 演示文稿</vt:lpstr>
      <vt:lpstr>PowerPoint 演示文稿</vt:lpstr>
      <vt:lpstr>例8    某接待站在某一周曾接待过12次来访，已知所有这12次接待都是在周二和周四进行的，问是否可以推断接待时间是有规定的？</vt:lpstr>
      <vt:lpstr>1.4   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对于一般古典概型问题, 设试验的基本事件总数为n, A所包含的基本事件数为m(m&gt;0), AB所包含的基本事件数为k, 即有</vt:lpstr>
      <vt:lpstr>条件概率的定义</vt:lpstr>
      <vt:lpstr>例2  一盒子装有4只产品, 其中有3只一等品, 1只二等品, 从中取产品两次, 每次任取一只, 作不放回抽样.  </vt:lpstr>
      <vt:lpstr>例2  一盒子装有4只产品, 其中有3只一等品, 1只二等品, 从中取产品两次, 每次任取一只, 作不放回抽样.  设事件A为"第一次取到的是一等品", 事件B为"第二次取到的是一等品". 试求条件概率P(B|A).</vt:lpstr>
      <vt:lpstr>例2  一盒子装有4只产品, 其中有3只一等品, 1只二等品, 从中取产品两次, 每次任取一只, 作不放回抽样.  设事件A为"第一次取到的是一等品", 事件B为"第二次取到的是一等品". 试求条件概率P(B|A), </vt:lpstr>
      <vt:lpstr>例2  一盒子装有(a+b)只产品, 其中有a只一等品, b只二等品, 从中取产品两次, 每次任取一只, 作不放回抽样.  设事件A为"第一次取到的是一等品", 事件B为"第二次取到的是一等品". 试求条件概率P(B|A), </vt:lpstr>
      <vt:lpstr>“条件概率”和“概率”</vt:lpstr>
      <vt:lpstr>PowerPoint 演示文稿</vt:lpstr>
      <vt:lpstr>PowerPoint 演示文稿</vt:lpstr>
      <vt:lpstr>例3  设袋中装有r只红球, t只白球. 每次自袋中任取一只球, 观察其颜色后放回, 并再放入a只与所取出的那只球同色的球. 若在袋中连续取球两次, 试求第一、二次取到红球的概率. 解  以Ai(i=1,2)表示事件"第i次取到红球",</vt:lpstr>
      <vt:lpstr>例4  某种透镜, 第一次落下时打破的概率为1/2, 若第一次落下来未打破, 第二次落下打破的概率为7/10, 若前两次落下未打破, 第三次落下打破的概率为9/10. 试求透镜落下三次而未打破的概率. 解  以Ai(i=1,2,3)表示事件“透镜第i次落下打破”</vt:lpstr>
      <vt:lpstr>例5 某电子设备厂所用元件由三家元件厂供给, 根据以往纪录有以下数据:</vt:lpstr>
      <vt:lpstr>PowerPoint 演示文稿</vt:lpstr>
      <vt:lpstr>定义   设S为试验E的样本空间, B1,B2,...,Bn为E的一组事件, 若 (1) BiBj=f, ij, i,j=1,2,...,n; (2) B1B2...Bn=S, 则称B1,B2,...,Bn为样本空间的一个划分.  </vt:lpstr>
      <vt:lpstr>定理  设试验E的样本空间为S, A为E的事件, B1,B2,...,Bn为S的一个划分, 且P(Bi)&gt;0(i=1,2,...,n), 则</vt:lpstr>
      <vt:lpstr>PowerPoint 演示文稿</vt:lpstr>
      <vt:lpstr>定理  设试验E的样本空间为S. A为E的事件, B1,B2,...,Bn为S的一个划分, 且P(A)&gt;0, P(Bi)&gt;0 (i=1,2,...,n), 则      上式称为贝叶斯公式.</vt:lpstr>
      <vt:lpstr>小结</vt:lpstr>
      <vt:lpstr>例7   对以往数据分析结果表明, 当机器调整得良好时, 产品的合格率为98%, 而当机器发生某种故障时, 其合格率为55%. 每天早上调整良好的概率为95％.      试求已知某日早上第一件产品是合格品时, 机器调整良好的概率是多少?</vt:lpstr>
      <vt:lpstr>PowerPoint 演示文稿</vt:lpstr>
      <vt:lpstr>PowerPoint 演示文稿</vt:lpstr>
      <vt:lpstr>§6 独立性</vt:lpstr>
      <vt:lpstr> 直观角度，  A的发生和B的发生互不影响. </vt:lpstr>
      <vt:lpstr>定义 设A,B是两事件, 如果满足等式   P(AB)=P(A)P(B),  (6.1) 则称事件A,B相互独立, 简称A,B独立.  </vt:lpstr>
      <vt:lpstr>事件独立性的判断</vt:lpstr>
      <vt:lpstr>A、B相互独立           A、B 互不相容</vt:lpstr>
      <vt:lpstr>定理一  设A,B是两事件, 且P(A)&gt;0, 若A,B相互独立, 则P(B|A)=P(B)反之亦然.</vt:lpstr>
      <vt:lpstr>PowerPoint 演示文稿</vt:lpstr>
      <vt:lpstr>定义  设A,B,C是三个事件, 如果满足等式</vt:lpstr>
      <vt:lpstr>PowerPoint 演示文稿</vt:lpstr>
      <vt:lpstr>由定义可以得到以下两点推论.     1.若事件A1,A2,...,An(n2)相互独立, 则其中任意k(2kn)个事件也是相互独立的.      2.若n个事件A1,A2,...,An(n2)相互独立, 则将A1,A2,...,An中任意多个换成它们的对立事件, 所得的n个事件仍相互独立.</vt:lpstr>
      <vt:lpstr>例2 一个元件(或系统)能正常工作的概率称为元件(或系统)的可靠性. 如图, 设有4个独立工作的元件1,2,3,4按先串联再并联的方式联接. 设第i个元件的可靠性为pi(i=1,2,3,4), 求系统的可靠性.</vt:lpstr>
      <vt:lpstr>  以A表示事件“系统正常工作”      Ai表示事件“第i个元件正常工作”</vt:lpstr>
      <vt:lpstr>例4 甲乙两人进行乒乓球比赛, 每局甲胜的概率为p, p1/2. 问对甲而言, 采用三局二胜制有利, 还是采用一局定胜负制有利. 设各局胜负相互独立.  </vt:lpstr>
      <vt:lpstr>例4 甲乙两人进行乒乓球比赛, 每局甲胜的概率为p, p1/2. 问对甲而言, 采用三局二胜制有利, 还是采用一局定胜负制有利. 设各局胜负相互独立.  解  以A表示事件“甲最终获胜”       以Ai表示事件“甲在第i局中获胜”</vt:lpstr>
      <vt:lpstr>PowerPoint 演示文稿</vt:lpstr>
      <vt:lpstr>PowerPoint 演示文稿</vt:lpstr>
      <vt:lpstr>五大公式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概率论与数理统计</dc:title>
  <dc:creator>hp</dc:creator>
  <cp:lastModifiedBy>Wenjun Lee</cp:lastModifiedBy>
  <cp:revision>415</cp:revision>
  <cp:lastPrinted>2001-09-03T23:58:59Z</cp:lastPrinted>
  <dcterms:created xsi:type="dcterms:W3CDTF">2000-03-18T03:13:42Z</dcterms:created>
  <dcterms:modified xsi:type="dcterms:W3CDTF">2024-09-07T10:24:49Z</dcterms:modified>
</cp:coreProperties>
</file>